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notesMasterIdLst>
    <p:notesMasterId r:id="rId20"/>
  </p:notesMasterIdLst>
  <p:sldIdLst>
    <p:sldId id="281" r:id="rId3"/>
    <p:sldId id="259" r:id="rId4"/>
    <p:sldId id="260" r:id="rId5"/>
    <p:sldId id="262" r:id="rId6"/>
    <p:sldId id="264" r:id="rId7"/>
    <p:sldId id="265" r:id="rId8"/>
    <p:sldId id="288" r:id="rId9"/>
    <p:sldId id="266" r:id="rId10"/>
    <p:sldId id="278" r:id="rId11"/>
    <p:sldId id="279" r:id="rId12"/>
    <p:sldId id="270" r:id="rId13"/>
    <p:sldId id="271" r:id="rId14"/>
    <p:sldId id="277" r:id="rId15"/>
    <p:sldId id="273" r:id="rId16"/>
    <p:sldId id="283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EEA82-4C15-4F2E-95E8-78D1D86BFE3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8A44E-A53E-468D-9C85-EA51832A8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7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C1F758F-5521-4584-A172-2D8A795041C4}" type="slidenum">
              <a:rPr lang="ru-RU" altLang="ru-RU" smtClean="0">
                <a:solidFill>
                  <a:prstClr val="black"/>
                </a:solidFill>
              </a:rPr>
              <a:pPr/>
              <a:t>15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0" y="1"/>
            <a:ext cx="4346710" cy="3129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SzPct val="100000"/>
              <a:tabLst>
                <a:tab pos="0" algn="l"/>
                <a:tab pos="446634" algn="l"/>
                <a:tab pos="896457" algn="l"/>
                <a:tab pos="1344687" algn="l"/>
                <a:tab pos="1794511" algn="l"/>
                <a:tab pos="2244334" algn="l"/>
                <a:tab pos="2692563" algn="l"/>
                <a:tab pos="3142386" algn="l"/>
                <a:tab pos="3590616" algn="l"/>
                <a:tab pos="4040439" algn="l"/>
                <a:tab pos="4490263" algn="l"/>
                <a:tab pos="4938492" algn="l"/>
                <a:tab pos="5388315" algn="l"/>
                <a:tab pos="5836545" algn="l"/>
                <a:tab pos="6286368" algn="l"/>
                <a:tab pos="6736192" algn="l"/>
                <a:tab pos="7184420" algn="l"/>
                <a:tab pos="7634244" algn="l"/>
                <a:tab pos="8084068" algn="l"/>
                <a:tab pos="8532297" algn="l"/>
                <a:tab pos="8982121" algn="l"/>
              </a:tabLst>
            </a:pP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t> </a:t>
            </a: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5668021" y="1"/>
            <a:ext cx="4346710" cy="3129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SzPct val="100000"/>
              <a:tabLst>
                <a:tab pos="0" algn="l"/>
                <a:tab pos="446634" algn="l"/>
                <a:tab pos="896457" algn="l"/>
                <a:tab pos="1344687" algn="l"/>
                <a:tab pos="1794511" algn="l"/>
                <a:tab pos="2244334" algn="l"/>
                <a:tab pos="2692563" algn="l"/>
                <a:tab pos="3142386" algn="l"/>
                <a:tab pos="3590616" algn="l"/>
                <a:tab pos="4040439" algn="l"/>
                <a:tab pos="4490263" algn="l"/>
                <a:tab pos="4938492" algn="l"/>
                <a:tab pos="5388315" algn="l"/>
                <a:tab pos="5836545" algn="l"/>
                <a:tab pos="6286368" algn="l"/>
                <a:tab pos="6736192" algn="l"/>
                <a:tab pos="7184420" algn="l"/>
                <a:tab pos="7634244" algn="l"/>
                <a:tab pos="8084068" algn="l"/>
                <a:tab pos="8532297" algn="l"/>
                <a:tab pos="8982121" algn="l"/>
              </a:tabLst>
            </a:pP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t> </a:t>
            </a: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0" y="5948792"/>
            <a:ext cx="4346710" cy="311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SzPct val="100000"/>
              <a:tabLst>
                <a:tab pos="0" algn="l"/>
                <a:tab pos="446634" algn="l"/>
                <a:tab pos="896457" algn="l"/>
                <a:tab pos="1344687" algn="l"/>
                <a:tab pos="1794511" algn="l"/>
                <a:tab pos="2244334" algn="l"/>
                <a:tab pos="2692563" algn="l"/>
                <a:tab pos="3142386" algn="l"/>
                <a:tab pos="3590616" algn="l"/>
                <a:tab pos="4040439" algn="l"/>
                <a:tab pos="4490263" algn="l"/>
                <a:tab pos="4938492" algn="l"/>
                <a:tab pos="5388315" algn="l"/>
                <a:tab pos="5836545" algn="l"/>
                <a:tab pos="6286368" algn="l"/>
                <a:tab pos="6736192" algn="l"/>
                <a:tab pos="7184420" algn="l"/>
                <a:tab pos="7634244" algn="l"/>
                <a:tab pos="8084068" algn="l"/>
                <a:tab pos="8532297" algn="l"/>
                <a:tab pos="8982121" algn="l"/>
              </a:tabLst>
            </a:pP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t> </a:t>
            </a: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5668021" y="5948792"/>
            <a:ext cx="4346710" cy="311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SzPct val="100000"/>
              <a:tabLst>
                <a:tab pos="0" algn="l"/>
                <a:tab pos="446634" algn="l"/>
                <a:tab pos="896457" algn="l"/>
                <a:tab pos="1344687" algn="l"/>
                <a:tab pos="1794511" algn="l"/>
                <a:tab pos="2244334" algn="l"/>
                <a:tab pos="2692563" algn="l"/>
                <a:tab pos="3142386" algn="l"/>
                <a:tab pos="3590616" algn="l"/>
                <a:tab pos="4040439" algn="l"/>
                <a:tab pos="4490263" algn="l"/>
                <a:tab pos="4938492" algn="l"/>
                <a:tab pos="5388315" algn="l"/>
                <a:tab pos="5836545" algn="l"/>
                <a:tab pos="6286368" algn="l"/>
                <a:tab pos="6736192" algn="l"/>
                <a:tab pos="7184420" algn="l"/>
                <a:tab pos="7634244" algn="l"/>
                <a:tab pos="8084068" algn="l"/>
                <a:tab pos="8532297" algn="l"/>
                <a:tab pos="8982121" algn="l"/>
              </a:tabLst>
            </a:pPr>
            <a:fld id="{E5F815B4-D844-45DE-916E-EF65701526B1}" type="slidenum">
              <a:rPr lang="ru-RU" altLang="ru-RU" sz="13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buSzPct val="100000"/>
                <a:tabLst>
                  <a:tab pos="0" algn="l"/>
                  <a:tab pos="446634" algn="l"/>
                  <a:tab pos="896457" algn="l"/>
                  <a:tab pos="1344687" algn="l"/>
                  <a:tab pos="1794511" algn="l"/>
                  <a:tab pos="2244334" algn="l"/>
                  <a:tab pos="2692563" algn="l"/>
                  <a:tab pos="3142386" algn="l"/>
                  <a:tab pos="3590616" algn="l"/>
                  <a:tab pos="4040439" algn="l"/>
                  <a:tab pos="4490263" algn="l"/>
                  <a:tab pos="4938492" algn="l"/>
                  <a:tab pos="5388315" algn="l"/>
                  <a:tab pos="5836545" algn="l"/>
                  <a:tab pos="6286368" algn="l"/>
                  <a:tab pos="6736192" algn="l"/>
                  <a:tab pos="7184420" algn="l"/>
                  <a:tab pos="7634244" algn="l"/>
                  <a:tab pos="8084068" algn="l"/>
                  <a:tab pos="8532297" algn="l"/>
                  <a:tab pos="8982121" algn="l"/>
                </a:tabLst>
              </a:pPr>
              <a:t>15</a:t>
            </a:fld>
            <a:endParaRPr lang="ru-RU" altLang="ru-RU" sz="1300" dirty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5735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1700" y="476250"/>
            <a:ext cx="3132138" cy="2347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5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00994" y="2974396"/>
            <a:ext cx="8014347" cy="2817926"/>
          </a:xfrm>
          <a:noFill/>
        </p:spPr>
        <p:txBody>
          <a:bodyPr wrap="none" lIns="84178" tIns="42089" rIns="84178" bIns="42089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71E4-FB47-45F6-B166-95B54393E9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680E-8764-4EF8-94F5-587D4AA193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C7D7-1415-462B-AA9D-73D79AE55B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22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71E4-FB47-45F6-B166-95B54393E9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7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9CAA-9F2C-42DD-AFED-0E6BDFA259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70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636F-2D47-4953-9F06-2F9BDEBEC7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4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EEA4-BE12-42A0-9118-FB17A64613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31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69D2-2442-4F64-9477-A93594BD5A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8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0330-7F89-425A-A21A-26285A4F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0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C72A-90EC-4330-83DE-1EA5E3DDFD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69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2861-B5AA-447C-91AC-F1886A62A4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6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9CAA-9F2C-42DD-AFED-0E6BDFA259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84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C3A-F2F9-4EC1-AC84-F80EE4CCC6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3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680E-8764-4EF8-94F5-587D4AA193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33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C7D7-1415-462B-AA9D-73D79AE55B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8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636F-2D47-4953-9F06-2F9BDEBEC7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5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EEA4-BE12-42A0-9118-FB17A64613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5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69D2-2442-4F64-9477-A93594BD5A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1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0330-7F89-425A-A21A-26285A4F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C72A-90EC-4330-83DE-1EA5E3DDFD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2861-B5AA-447C-91AC-F1886A62A4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0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C3A-F2F9-4EC1-AC84-F80EE4CCC6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3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F7EB-9108-47C9-B769-59D27234D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7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F7EB-9108-47C9-B769-59D27234D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008112" cy="1275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272808" cy="3744416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Приказ ГКБУ «ЦСП Пермского края» от 03.10.2023 №СЭД-01-03-77</a:t>
            </a:r>
            <a:b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«О порядке отбора кандидатов на должность спортсмен-инструктор, старший тренер в ГКБУ «ЦСП Пермского края»</a:t>
            </a:r>
            <a:r>
              <a:rPr lang="ru-RU" sz="3200" b="1" i="1" dirty="0">
                <a:latin typeface="Times New Roman" panose="02020603050405020304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ea typeface="+mn-ea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113;p1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92696"/>
            <a:ext cx="176968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9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1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C:\Users\ZinovevaTA\Desktop\0_8f112_74976653_XL.png"/>
          <p:cNvPicPr>
            <a:picLocks noChangeAspect="1" noChangeArrowheads="1"/>
          </p:cNvPicPr>
          <p:nvPr/>
        </p:nvPicPr>
        <p:blipFill>
          <a:blip r:embed="rId3" cstate="print">
            <a:lum bright="19000" contrast="-17000"/>
          </a:blip>
          <a:srcRect/>
          <a:stretch>
            <a:fillRect/>
          </a:stretch>
        </p:blipFill>
        <p:spPr bwMode="auto">
          <a:xfrm>
            <a:off x="395537" y="188640"/>
            <a:ext cx="576064" cy="114300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22413" t="10332" r="10776" b="5848"/>
          <a:stretch/>
        </p:blipFill>
        <p:spPr bwMode="auto">
          <a:xfrm>
            <a:off x="755576" y="1331648"/>
            <a:ext cx="7560840" cy="497767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кандидатам на должность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«Старший тренер»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п.2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 отбора и назначения кандидатов на должность старший тренер.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</a:rPr>
              <a:t>2.1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Times New Roman"/>
              </a:rPr>
              <a:t>. К кандидатам предъявляются следующие требования, установленные приказом Министерства труда и социальной защиты Российской Федерации от 27 апреля 2023 г. № 362н «Об утверждении профессионального стандарта «Тренер»: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</a:rPr>
              <a:t>2.1.1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Times New Roman"/>
              </a:rPr>
              <a:t>. высшее образование – </a:t>
            </a:r>
            <a:r>
              <a:rPr lang="ru-RU" sz="1600" dirty="0" err="1">
                <a:solidFill>
                  <a:schemeClr val="tx2"/>
                </a:solidFill>
                <a:latin typeface="Times New Roman"/>
                <a:ea typeface="Times New Roman"/>
              </a:rPr>
              <a:t>бакалавриат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Times New Roman"/>
              </a:rPr>
              <a:t> в области физической культуры и спорта или высшее образование – </a:t>
            </a:r>
            <a:r>
              <a:rPr lang="ru-RU" sz="1600" dirty="0" err="1">
                <a:solidFill>
                  <a:schemeClr val="tx2"/>
                </a:solidFill>
                <a:latin typeface="Times New Roman"/>
                <a:ea typeface="Times New Roman"/>
              </a:rPr>
              <a:t>бакалавриат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Times New Roman"/>
              </a:rPr>
              <a:t> (непрофильное) и дополнительное профессиональное образование по методике обучения, профессионального спортивного совершенствования по виду спорта (спортивной дисциплине, группе спортивных дисциплин);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</a:rPr>
              <a:t>2.1.2.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Times New Roman"/>
              </a:rPr>
              <a:t> стаж работы в должности старшего тренера, тренера спортивной сборной команды Пермского края, организации спортивной подготовки (старшего тренера, тренера спортивной сборной команды Российской Федерации) не менее трех лет, подтвержденный копией трудовой книжки и сведениями о трудовой деятельности СТД-Р;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</a:rPr>
              <a:t>2.1.3.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Times New Roman"/>
              </a:rPr>
              <a:t> отсутствие запрета на занятие педагогической деятельностью в соответствии с законодательством Российской Федерации.</a:t>
            </a:r>
          </a:p>
          <a:p>
            <a:pPr algn="just">
              <a:buNone/>
            </a:pPr>
            <a:endParaRPr lang="ru-RU" sz="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1" descr="C:\Users\ZinovevaTA\Desktop\0_8f112_74976653_XL.png"/>
          <p:cNvPicPr>
            <a:picLocks noChangeAspect="1" noChangeArrowheads="1"/>
          </p:cNvPicPr>
          <p:nvPr/>
        </p:nvPicPr>
        <p:blipFill>
          <a:blip r:embed="rId2" cstate="print">
            <a:lum bright="19000" contrast="-17000"/>
          </a:blip>
          <a:srcRect/>
          <a:stretch>
            <a:fillRect/>
          </a:stretch>
        </p:blipFill>
        <p:spPr bwMode="auto">
          <a:xfrm>
            <a:off x="395537" y="188640"/>
            <a:ext cx="504055" cy="114300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936104" cy="107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на должность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«старший тренер»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п.3 Порядка отбора и назначения на должность старший тренер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280919" cy="5112568"/>
          </a:xfrm>
        </p:spPr>
        <p:txBody>
          <a:bodyPr>
            <a:noAutofit/>
          </a:bodyPr>
          <a:lstStyle/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3.2.1</a:t>
            </a: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</a:rPr>
              <a:t>. 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Times New Roman"/>
              </a:rPr>
              <a:t>анкету по форме согласно Приложению 1 к настоящему Порядку;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</a:rPr>
              <a:t>3.2.2.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Times New Roman"/>
              </a:rPr>
              <a:t> характеристику от региональной спортивной федерации с указанием основных достижений кандидата за последние три года, о деятельности Кандидата за последние три года, подписанную руководителем федерации, либо уполномоченным лицом и заверенную печатью Федерации;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</a:rPr>
              <a:t>3.2.3.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Times New Roman"/>
              </a:rPr>
              <a:t> заверенную, в установленном порядке, копию диплома о профессиональном образовании;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</a:rPr>
              <a:t>3.2.4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Times New Roman"/>
              </a:rPr>
              <a:t>. заверенную копию выписки из решения постоянно действующего коллегиального руководящего органа региональной спортивной федерации об одобрении кандидатуры;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</a:rPr>
              <a:t>3.2.5.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Times New Roman"/>
              </a:rPr>
              <a:t> согласие Кандидата на обработку персональных данных, в соответствии с требованиями Федерального закона от 27 июля 2006 г. № 152-ФЗ «О персональных данных»;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</a:rPr>
              <a:t>3.2.6. 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Times New Roman"/>
              </a:rPr>
              <a:t>справку об отсутствии (наличии) судимости и (или) факта уголовного преследования либо о прекращении уголовного преследования.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</a:rPr>
              <a:t>3.2.7.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Times New Roman"/>
              </a:rPr>
              <a:t> копию документа, подтверждающего наличие соответствующего стажа работы и сведения о трудовой деятельности СТД-Р;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ZinovevaTA\Desktop\0_8f112_74976653_XL.png"/>
          <p:cNvPicPr>
            <a:picLocks noChangeAspect="1" noChangeArrowheads="1"/>
          </p:cNvPicPr>
          <p:nvPr/>
        </p:nvPicPr>
        <p:blipFill>
          <a:blip r:embed="rId2" cstate="print">
            <a:lum bright="19000" contrast="-17000"/>
          </a:blip>
          <a:srcRect/>
          <a:stretch>
            <a:fillRect/>
          </a:stretch>
        </p:blipFill>
        <p:spPr bwMode="auto">
          <a:xfrm>
            <a:off x="395537" y="188640"/>
            <a:ext cx="576064" cy="114300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0801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ZinovevaTA\Desktop\0_8f112_74976653_XL.png"/>
          <p:cNvPicPr>
            <a:picLocks noChangeAspect="1" noChangeArrowheads="1"/>
          </p:cNvPicPr>
          <p:nvPr/>
        </p:nvPicPr>
        <p:blipFill>
          <a:blip r:embed="rId2" cstate="print">
            <a:lum bright="19000" contrast="-17000"/>
          </a:blip>
          <a:srcRect/>
          <a:stretch>
            <a:fillRect/>
          </a:stretch>
        </p:blipFill>
        <p:spPr bwMode="auto">
          <a:xfrm>
            <a:off x="395537" y="188640"/>
            <a:ext cx="504055" cy="114300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08012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20310" t="13499" r="10078" b="7672"/>
          <a:stretch/>
        </p:blipFill>
        <p:spPr bwMode="auto">
          <a:xfrm>
            <a:off x="755577" y="1484784"/>
            <a:ext cx="7560840" cy="46085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 документов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341438"/>
            <a:ext cx="8352928" cy="496728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Для участия в конкурсном отборе уполномоченное лицо региональной спортивной федерации в срок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01 до 25 ноября 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текущего года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предоставляет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документы.</a:t>
            </a:r>
          </a:p>
          <a:p>
            <a:pPr algn="just">
              <a:buNone/>
            </a:pPr>
            <a:endParaRPr lang="ru-RU" sz="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Документы 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участие в конкурсном отборе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представляются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 бумажном носителе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адресу: 614982, г. Пермь, ул. Шоссе Космонавтов, д. 158А, </a:t>
            </a:r>
            <a:r>
              <a:rPr lang="ru-RU" sz="19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219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регистрируются 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журнале регистрации в день их предоставления.</a:t>
            </a:r>
          </a:p>
          <a:p>
            <a:pPr algn="ctr">
              <a:buNone/>
            </a:pPr>
            <a:endParaRPr lang="ru-RU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 и м а н и е !</a:t>
            </a:r>
          </a:p>
          <a:p>
            <a:pPr algn="just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случае подачи документов 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рассмотрение кандидатов на должность «Старший тренер»,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соответствующих требованиям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предусмотренных пунктом 2.1 Положения,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ответственный 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прием и регистрацию документов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возвращает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их в тот же день кандидату или уполномоченному лицу, с указанием причин возврата.</a:t>
            </a:r>
          </a:p>
          <a:p>
            <a:pPr algn="just"/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В случае возврата документов 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рассмотрение кандидатов на должность «Старший тренер», кандидат или уполномоченное лицо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течение 5 рабочих дней 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 дня получения документов,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устраняет несоответствия и повторно направляет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их для рассмотрения в ГКБУ ЦСП Пермского края.</a:t>
            </a:r>
            <a:endParaRPr lang="ru-RU" sz="1900" dirty="0"/>
          </a:p>
        </p:txBody>
      </p:sp>
      <p:pic>
        <p:nvPicPr>
          <p:cNvPr id="4" name="Picture 1" descr="C:\Users\ZinovevaTA\Desktop\0_8f112_74976653_XL.png"/>
          <p:cNvPicPr>
            <a:picLocks noChangeAspect="1" noChangeArrowheads="1"/>
          </p:cNvPicPr>
          <p:nvPr/>
        </p:nvPicPr>
        <p:blipFill>
          <a:blip r:embed="rId2" cstate="print">
            <a:lum bright="19000" contrast="-17000"/>
          </a:blip>
          <a:srcRect/>
          <a:stretch>
            <a:fillRect/>
          </a:stretch>
        </p:blipFill>
        <p:spPr bwMode="auto">
          <a:xfrm>
            <a:off x="395537" y="188640"/>
            <a:ext cx="504055" cy="114300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936104" cy="107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0034" y="1340768"/>
            <a:ext cx="8248430" cy="48965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Уполномоченное лицо региональной спортивной федерации предоставляет документы по кандидатам ответственному за прием документов начальнику отдела спортивного резерва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Данильченко Наталье Леонидовне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тел. 215-40-50 добавочный 208). Формы (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Word)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заполнения можно запросить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начальника отдела спортивного резерва, направив на электронную почту запрос в произвольной форме (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natali.dan0905@gmail.com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Время приема документов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10.00  до 17.00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перерыв на обед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13.00 до 14.00</a:t>
            </a:r>
          </a:p>
          <a:p>
            <a:pPr algn="just"/>
            <a:endParaRPr lang="ru-RU" sz="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Прием документов осуществляется в здании АБК по адресу: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г.Пермь , ул.Шоссе Космонавтов 158А, каб.219. </a:t>
            </a:r>
          </a:p>
          <a:p>
            <a:pPr algn="just"/>
            <a:endParaRPr lang="ru-RU" sz="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Пакет документов регистрируется в журнале с указанием даты непосредственной подачи документов. </a:t>
            </a:r>
          </a:p>
          <a:p>
            <a:pPr algn="just"/>
            <a:endParaRPr lang="ru-RU" sz="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Факт предоставления пакета документов подтверждается личной подписью лица, передавшего документы в день передачи.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85720" y="5000636"/>
            <a:ext cx="8423765" cy="1525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ru-RU" altLang="ru-RU" sz="14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043608" y="571480"/>
            <a:ext cx="7776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ВНИМАНИЕ!!!!!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20080" cy="1008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05951" y="1628800"/>
            <a:ext cx="8422574" cy="48965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u="sng" dirty="0">
              <a:solidFill>
                <a:srgbClr val="002060"/>
              </a:solidFill>
              <a:latin typeface="Times New Roman" pitchFamily="18" charset="0"/>
              <a:ea typeface="Microsoft YaHei" charset="-122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57166"/>
            <a:ext cx="1390382" cy="91159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07805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4461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Документы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приносят все кому хочется…это могут быть как сами спортсмены, так и личные тренеры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п.3.2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«… лицо, уполномоченное региональной спортивной федерацией…»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Не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предоставляют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копии приказов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присвоении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спортивных разрядов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званий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п.3.6.5.;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Копии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протоколов зачастую не заверены ни подписью ни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печатью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п.3.6.3.;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Анкеты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заполнены не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полностью…очень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нет подписей, подробной даты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рождения,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контактных данных,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указывают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организации спортивной подготовки,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 не соответствует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протоколам;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Приносят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 протоколы за весь год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…, необходим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«….один наивысший результат»;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Копии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сборных команд России приносят весь состав на 15-30 страниц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Рекомендуем  копии первого и последнего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листа и тех страниц где зафиксирован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кандидат;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Не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всегда предоставляют копии договоров 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сотрудничестве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 3.6.4.;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Предоставляют протоколы на иностранном языке без перевода.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кандидатам на должность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«Спортсмен-инструктор»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п.2. Порядка отбора и назначения кандидатов на должность 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спортсмен-инструктор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179388" indent="-179388" algn="just">
              <a:lnSpc>
                <a:spcPct val="150000"/>
              </a:lnSpc>
            </a:pP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ключение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кандидатуры </a:t>
            </a: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списки спортивных сборных команд Пермского края;</a:t>
            </a:r>
            <a:endParaRPr lang="ru-RU" sz="1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50000"/>
              </a:lnSpc>
            </a:pP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аличие гражданство Российской Федерации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50000"/>
              </a:lnSpc>
            </a:pPr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аличие спортивного разряда  </a:t>
            </a: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ниже «Кандидат в мастера спорта»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(претенденты с уровнем спортивной квалификации ниже указанного, не рассматриваются), исключение могут составить кандидаты на должность спортсмена-инструктора, являющиеся спортсменами-ведущими у участников Паралимпийских Игр, «Зимних Игр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аралимпийцев «Мы вместе. Спорт» и международных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соревнований,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ключенных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ЕКП министерства спорта российской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Федерации, являющихся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членами сборной команды России;</a:t>
            </a:r>
          </a:p>
          <a:p>
            <a:pPr marL="177800" indent="-177800" algn="just">
              <a:lnSpc>
                <a:spcPct val="150000"/>
              </a:lnSpc>
            </a:pPr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остижение возраста, указанного в статье 63 ТК РФ; статье 348.8 ТК для видов спорта относящихся к базовым и олимпийским видам спорта с ранней специализацией;</a:t>
            </a:r>
          </a:p>
          <a:p>
            <a:pPr marL="179388" indent="-179388" algn="just">
              <a:lnSpc>
                <a:spcPct val="150000"/>
              </a:lnSpc>
            </a:pP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частие в составе сборной команды Пермского края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официальных спортивных мероприятиях включенных  в ЕКП, календарный план официальных физкультурных мероприятий и спортивных мероприятий Пермского края </a:t>
            </a: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менее 1 (одного) года;</a:t>
            </a:r>
          </a:p>
          <a:p>
            <a:pPr marL="179388" indent="-179388" algn="just">
              <a:lnSpc>
                <a:spcPct val="150000"/>
              </a:lnSpc>
            </a:pP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аличие действующей регистрации установленном  порядке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 месту жительства или по месту пребывания  на территории Пермского края;</a:t>
            </a:r>
          </a:p>
          <a:p>
            <a:pPr marL="179388" indent="-179388" algn="just">
              <a:lnSpc>
                <a:spcPct val="150000"/>
              </a:lnSpc>
            </a:pP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аличие медицинского заключения ГБУЗ Пермского края «Врачебно-физкультурный диспансер»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состоянии здоровья, либо результаты УМО, либо этапного комплексного обследования, полученного не более чем за шесть месяцев до даты подачи документов;</a:t>
            </a:r>
          </a:p>
          <a:p>
            <a:pPr marL="179388" indent="-179388" algn="just">
              <a:lnSpc>
                <a:spcPct val="150000"/>
              </a:lnSpc>
            </a:pP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Прохождение кандидатом спортивной подготовки в физкультурно-спортивных организациях Пермского края.</a:t>
            </a:r>
          </a:p>
          <a:p>
            <a:pPr marL="177800" indent="-177800" algn="just">
              <a:buNone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179388" indent="-179388" algn="just"/>
            <a:endParaRPr lang="ru-RU" sz="1800" dirty="0" smtClean="0"/>
          </a:p>
          <a:p>
            <a:endParaRPr lang="ru-RU" dirty="0"/>
          </a:p>
        </p:txBody>
      </p:sp>
      <p:pic>
        <p:nvPicPr>
          <p:cNvPr id="4" name="Picture 1" descr="C:\Users\ZinovevaTA\Desktop\0_8f112_74976653_XL.png"/>
          <p:cNvPicPr>
            <a:picLocks noChangeAspect="1" noChangeArrowheads="1"/>
          </p:cNvPicPr>
          <p:nvPr/>
        </p:nvPicPr>
        <p:blipFill>
          <a:blip r:embed="rId2" cstate="print">
            <a:lum bright="19000" contrast="-17000"/>
          </a:blip>
          <a:srcRect/>
          <a:stretch>
            <a:fillRect/>
          </a:stretch>
        </p:blipFill>
        <p:spPr bwMode="auto">
          <a:xfrm>
            <a:off x="395537" y="332656"/>
            <a:ext cx="792087" cy="99899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7"/>
            <a:ext cx="12241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 документов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pPr marL="179388" indent="-179388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  Для участия в конкурсном отборе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лицо, уполномоченное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региональной спортивной федерацией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срок с 01 до 25 ноября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текущего года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предоставляет в Учреждение документы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указанные в пунктах 3.6.1 – 3.6.9 настоящего Порядка.</a:t>
            </a:r>
          </a:p>
          <a:p>
            <a:pPr algn="just">
              <a:buNone/>
            </a:pPr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Документы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участие в конкурсном отборе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представляются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 бумажном носителе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адресу: 614982, г. Пермь, ул. Шоссе Космонавтов, д. 158А,   </a:t>
            </a:r>
            <a:r>
              <a:rPr lang="ru-RU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219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регистрируются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журнале регистрации в день их предоставления.</a:t>
            </a:r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4" name="Picture 1" descr="C:\Users\ZinovevaTA\Desktop\0_8f112_74976653_XL.png"/>
          <p:cNvPicPr>
            <a:picLocks noChangeAspect="1" noChangeArrowheads="1"/>
          </p:cNvPicPr>
          <p:nvPr/>
        </p:nvPicPr>
        <p:blipFill>
          <a:blip r:embed="rId2" cstate="print">
            <a:lum bright="19000" contrast="-17000"/>
          </a:blip>
          <a:srcRect/>
          <a:stretch>
            <a:fillRect/>
          </a:stretch>
        </p:blipFill>
        <p:spPr bwMode="auto">
          <a:xfrm>
            <a:off x="395537" y="188640"/>
            <a:ext cx="504055" cy="114300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368152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Приоритетность видов спорта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2081" y="1628800"/>
            <a:ext cx="8229600" cy="4794515"/>
          </a:xfrm>
        </p:spPr>
        <p:txBody>
          <a:bodyPr>
            <a:normAutofit fontScale="55000" lnSpcReduction="20000"/>
          </a:bodyPr>
          <a:lstStyle/>
          <a:p>
            <a:pPr marL="266700" indent="-266700" algn="just">
              <a:buNone/>
              <a:tabLst>
                <a:tab pos="449263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ОЛИМПИЙСКИЕ ВИДЫ СПОРТА:</a:t>
            </a:r>
          </a:p>
          <a:p>
            <a:pPr marL="266700" indent="-266700" algn="just">
              <a:buNone/>
              <a:tabLst>
                <a:tab pos="449263" algn="l"/>
              </a:tabLst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олимпийские базовые в Пермском крае, утвержденные приказом Министерства спорта РФ;</a:t>
            </a:r>
          </a:p>
          <a:p>
            <a:pPr marL="266700" indent="-266700" algn="just">
              <a:buNone/>
              <a:tabLst>
                <a:tab pos="449263" algn="l"/>
              </a:tabLst>
            </a:pP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олимпийские базовые, неолимпийская дисциплина;</a:t>
            </a:r>
          </a:p>
          <a:p>
            <a:pPr marL="266700" indent="-266700" algn="just">
              <a:buNone/>
              <a:tabLst>
                <a:tab pos="449263" algn="l"/>
              </a:tabLst>
            </a:pP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олимпийские не базовые;</a:t>
            </a:r>
          </a:p>
          <a:p>
            <a:pPr marL="266700" indent="-266700" algn="just">
              <a:buNone/>
              <a:tabLst>
                <a:tab pos="449263" algn="l"/>
              </a:tabLst>
            </a:pP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олимпийские не базовые, неолимпийская дисциплина.</a:t>
            </a:r>
          </a:p>
          <a:p>
            <a:pPr algn="ctr">
              <a:buNone/>
              <a:tabLst>
                <a:tab pos="449263" algn="l"/>
              </a:tabLst>
            </a:pP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None/>
              <a:tabLst>
                <a:tab pos="449263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66700" indent="-266700" algn="just">
              <a:buNone/>
              <a:tabLst>
                <a:tab pos="449263" algn="l"/>
              </a:tabLst>
            </a:pP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None/>
              <a:tabLst>
                <a:tab pos="449263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Базовые неолимпийские виды спорта в Пермском крае, утвержденные приказом     Министерства спорта РФ.</a:t>
            </a:r>
          </a:p>
          <a:p>
            <a:pPr algn="ctr">
              <a:buNone/>
              <a:tabLst>
                <a:tab pos="449263" algn="l"/>
              </a:tabLst>
            </a:pP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None/>
              <a:tabLst>
                <a:tab pos="449263" algn="l"/>
              </a:tabLst>
            </a:pP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None/>
              <a:tabLst>
                <a:tab pos="449263" algn="l"/>
              </a:tabLst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None/>
              <a:tabLst>
                <a:tab pos="449263" algn="l"/>
              </a:tabLst>
            </a:pP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None/>
              <a:tabLst>
                <a:tab pos="449263" algn="l"/>
              </a:tabLst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None/>
              <a:tabLst>
                <a:tab pos="449263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Виды спорта, включенные в программу Паралимпийских и Сурдлимпийских игр.</a:t>
            </a:r>
          </a:p>
          <a:p>
            <a:pPr algn="just">
              <a:buNone/>
              <a:tabLst>
                <a:tab pos="449263" algn="l"/>
              </a:tabLst>
            </a:pP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449263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  <a:tabLst>
                <a:tab pos="449263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  <a:tabLst>
                <a:tab pos="449263" algn="l"/>
              </a:tabLst>
            </a:pP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None/>
              <a:tabLst>
                <a:tab pos="449263" algn="l"/>
              </a:tabLst>
            </a:pP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None/>
              <a:tabLst>
                <a:tab pos="449263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6700" indent="-266700" algn="just">
              <a:buNone/>
              <a:tabLst>
                <a:tab pos="449263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Неолимпийские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базовые виды спорта и виды адаптивного спорта, не включенные в программу Паралимпийских и Сурдлимпийских игр.</a:t>
            </a:r>
          </a:p>
          <a:p>
            <a:endParaRPr lang="ru-RU" sz="1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923928" y="2564904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23928" y="3429000"/>
            <a:ext cx="1368152" cy="720080"/>
          </a:xfrm>
          <a:prstGeom prst="downArrow">
            <a:avLst>
              <a:gd name="adj1" fmla="val 50000"/>
              <a:gd name="adj2" fmla="val 48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923928" y="4581128"/>
            <a:ext cx="1440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" descr="C:\Users\ZinovevaTA\Desktop\0_8f112_74976653_XL.png"/>
          <p:cNvPicPr>
            <a:picLocks noChangeAspect="1" noChangeArrowheads="1"/>
          </p:cNvPicPr>
          <p:nvPr/>
        </p:nvPicPr>
        <p:blipFill>
          <a:blip r:embed="rId2" cstate="print">
            <a:lum bright="19000" contrast="-17000"/>
          </a:blip>
          <a:srcRect/>
          <a:stretch>
            <a:fillRect/>
          </a:stretch>
        </p:blipFill>
        <p:spPr bwMode="auto">
          <a:xfrm>
            <a:off x="395537" y="188640"/>
            <a:ext cx="648071" cy="114300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00811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1619672" y="5877272"/>
            <a:ext cx="5976664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619672" y="587727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 спорт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11560" y="260648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Базовые виды спорта Пермского края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Приказа Минспорта РФ от 23.06.2022 № 533)</a:t>
            </a:r>
          </a:p>
          <a:p>
            <a:pPr algn="ctr"/>
            <a:endParaRPr lang="ru-RU" dirty="0"/>
          </a:p>
        </p:txBody>
      </p:sp>
      <p:pic>
        <p:nvPicPr>
          <p:cNvPr id="46" name="Picture 1" descr="C:\Users\ZinovevaTA\Desktop\0_8f112_74976653_XL.png"/>
          <p:cNvPicPr>
            <a:picLocks noChangeAspect="1" noChangeArrowheads="1"/>
          </p:cNvPicPr>
          <p:nvPr/>
        </p:nvPicPr>
        <p:blipFill>
          <a:blip r:embed="rId2" cstate="print">
            <a:lum bright="19000" contrast="-17000"/>
          </a:blip>
          <a:srcRect/>
          <a:stretch>
            <a:fillRect/>
          </a:stretch>
        </p:blipFill>
        <p:spPr bwMode="auto">
          <a:xfrm>
            <a:off x="323529" y="188640"/>
            <a:ext cx="504055" cy="114300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0801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Рисунок 36"/>
          <p:cNvPicPr/>
          <p:nvPr/>
        </p:nvPicPr>
        <p:blipFill rotWithShape="1">
          <a:blip r:embed="rId4" cstate="print"/>
          <a:srcRect l="31621" t="46168" r="15415" b="29197"/>
          <a:stretch/>
        </p:blipFill>
        <p:spPr bwMode="auto">
          <a:xfrm>
            <a:off x="971600" y="1412775"/>
            <a:ext cx="7344816" cy="432048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82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на должность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«Спортсмен-инструктор»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п.3.6. Порядка отбора и назначения кандидатов на должность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спортсмен-инструктор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8280920" cy="5111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3.6.1.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ходатайство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выдвижении кандидатуры (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Приложение № 3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 Порядку отбора) с приложением копии свидетельства об аккредитации региональной федерации.</a:t>
            </a:r>
          </a:p>
          <a:p>
            <a:pPr marL="179388" indent="-179388" algn="just">
              <a:buNone/>
            </a:pPr>
            <a:endParaRPr lang="ru-RU" sz="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3.6.2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анкета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каждого кандидата, претендующего на должность «Спортсмен-инструктор» (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Приложение № 4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Порядку отбора).</a:t>
            </a:r>
          </a:p>
          <a:p>
            <a:pPr marL="0" indent="0" algn="just">
              <a:buNone/>
            </a:pPr>
            <a:endParaRPr lang="ru-RU" sz="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3.6.3.</a:t>
            </a:r>
            <a:r>
              <a:rPr lang="ru-RU" sz="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копии протоколов соревнований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подтверждающих указанный в Анкете результат (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один наивысший в текущем году и один наивысший в предыдущем году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в которых принимал участие кандидат, заверенные печатью и подписью руководителя региональной федерации по виду спорта.</a:t>
            </a:r>
          </a:p>
          <a:p>
            <a:pPr marL="179388" indent="-179388" algn="just">
              <a:buNone/>
            </a:pPr>
            <a:endParaRPr lang="ru-RU" sz="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3.6.4.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копия договора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взаимном сотрудничестве, заключенного между двумя субъектами российской Федерации (в  случае,  если кандидат одновременно выступает на соревнованиях за два региона РФ и это отражено в протоколе соревнований),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аверенная в установленном порядке печатью и подписью руководителя региональной федерации;</a:t>
            </a:r>
          </a:p>
          <a:p>
            <a:pPr marL="179388" indent="-179388" algn="just">
              <a:buNone/>
            </a:pPr>
            <a:endParaRPr lang="ru-RU" sz="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3.6.5.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копия приказа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 удостоверения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присвоении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спортивного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разряда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или спортивного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звания.</a:t>
            </a:r>
          </a:p>
          <a:p>
            <a:pPr marL="0" indent="0" algn="just">
              <a:buNone/>
            </a:pP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3.6.6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копия 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и 5 страниц паспорта гражданина РФ содержащих отметку о регистрации по месту жительства; </a:t>
            </a:r>
            <a:endParaRPr lang="ru-RU" sz="1800" dirty="0" smtClean="0"/>
          </a:p>
          <a:p>
            <a:pPr marL="179388" indent="-179388" algn="just"/>
            <a:endParaRPr lang="ru-RU" sz="1800" dirty="0" smtClean="0"/>
          </a:p>
          <a:p>
            <a:pPr algn="just"/>
            <a:endParaRPr lang="ru-RU" sz="2400" dirty="0"/>
          </a:p>
        </p:txBody>
      </p:sp>
      <p:pic>
        <p:nvPicPr>
          <p:cNvPr id="4" name="Picture 1" descr="C:\Users\ZinovevaTA\Desktop\0_8f112_74976653_XL.png"/>
          <p:cNvPicPr>
            <a:picLocks noChangeAspect="1" noChangeArrowheads="1"/>
          </p:cNvPicPr>
          <p:nvPr/>
        </p:nvPicPr>
        <p:blipFill>
          <a:blip r:embed="rId2" cstate="print">
            <a:lum bright="19000" contrast="-17000"/>
          </a:blip>
          <a:srcRect/>
          <a:stretch>
            <a:fillRect/>
          </a:stretch>
        </p:blipFill>
        <p:spPr bwMode="auto">
          <a:xfrm>
            <a:off x="323528" y="260648"/>
            <a:ext cx="576064" cy="99899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9"/>
            <a:ext cx="1224136" cy="99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1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на должность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«Спортсмен-инструктор»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п.3.6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Порядка отбора и назначения кандидатов на должность </a:t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спортсмен-инструктор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844824"/>
            <a:ext cx="8280920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3.6.7.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документ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подтверждающий включение спортсмена в список спортивной сборной команды Пермского края по соответствующему виду спорта, а также  в список  спортивной сборной команды Российской Федерации по соответствующему виду спорта (в случае включения); </a:t>
            </a:r>
          </a:p>
          <a:p>
            <a:pPr marL="0" indent="0" algn="just">
              <a:buNone/>
            </a:pP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3.6.8.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письменное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согласие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обработку персональных данных в соответствии с требованиями Федерального закона от 27 июля 2006 г. № 152-ФЗ «О персональных данных» по форме, установленной Приложением 5 к настоящему Порядку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3.6.9.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копия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приказа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 выписка из приказа, подтверждающих прохождение спортивной подготовки в физкультурно-спортивных организациях, осуществляющих спортивную подготовку в Пермском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крае.</a:t>
            </a:r>
            <a:endParaRPr lang="ru-RU" sz="2400" dirty="0"/>
          </a:p>
        </p:txBody>
      </p:sp>
      <p:pic>
        <p:nvPicPr>
          <p:cNvPr id="4" name="Picture 1" descr="C:\Users\ZinovevaTA\Desktop\0_8f112_74976653_XL.png"/>
          <p:cNvPicPr>
            <a:picLocks noChangeAspect="1" noChangeArrowheads="1"/>
          </p:cNvPicPr>
          <p:nvPr/>
        </p:nvPicPr>
        <p:blipFill>
          <a:blip r:embed="rId2" cstate="print">
            <a:lum bright="19000" contrast="-17000"/>
          </a:blip>
          <a:srcRect/>
          <a:stretch>
            <a:fillRect/>
          </a:stretch>
        </p:blipFill>
        <p:spPr bwMode="auto">
          <a:xfrm>
            <a:off x="323528" y="260648"/>
            <a:ext cx="576064" cy="99899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9"/>
            <a:ext cx="1224136" cy="99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 и м а н и е !!!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484313"/>
            <a:ext cx="8064896" cy="464185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384"/>
              </a:spcBef>
              <a:buNone/>
            </a:pPr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случае подачи документов не соответствующих перечню, предусмотренному пунктами 3.6.1 – 3.6.9. </a:t>
            </a:r>
            <a:r>
              <a:rPr lang="ru-RU" sz="2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слайд 6 и 7</a:t>
            </a:r>
            <a:r>
              <a:rPr lang="ru-RU" sz="2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также показателям, указанным в Приложении 1 настоящего Порядка, ответственный за прием и регистрацию документов возвращает их уполномоченному лицу в этот же день с указанием причин возврата. </a:t>
            </a:r>
            <a:endParaRPr lang="ru-RU" sz="2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384"/>
              </a:spcBef>
              <a:buNone/>
            </a:pPr>
            <a:r>
              <a:rPr lang="ru-RU" sz="2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Кандидат </a:t>
            </a:r>
            <a:r>
              <a:rPr lang="ru-RU" sz="29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допускается к участию в конкурсе в связи с ограничениями установленными законодательством Российской федерации, а именно</a:t>
            </a:r>
            <a:r>
              <a:rPr lang="ru-RU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9388" indent="-179388" algn="just">
              <a:lnSpc>
                <a:spcPct val="120000"/>
              </a:lnSpc>
              <a:spcBef>
                <a:spcPts val="384"/>
              </a:spcBef>
            </a:pPr>
            <a:r>
              <a:rPr lang="ru-RU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3.8.1 в отношении, которого действует запрет на выполнение иной работы в связи с прохождением службы в федеральных органах исполнительной власти, либо запрет в соответствии с Федеральным законом от 27 мая 1998 г. № 76-ФЗ «О статусе военнослужащих»;</a:t>
            </a:r>
          </a:p>
          <a:p>
            <a:pPr marL="179388" indent="-179388" algn="just">
              <a:lnSpc>
                <a:spcPct val="120000"/>
              </a:lnSpc>
              <a:spcBef>
                <a:spcPts val="384"/>
              </a:spcBef>
            </a:pPr>
            <a:r>
              <a:rPr lang="ru-RU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3.8.2. в отношении, которого РАА «РУСАДА», международными федерациями по видам спорта были введены санкции, а также спортсмены, в отношении которых действует временное отстранение в связи с возможным нарушением антидопинговых правил.</a:t>
            </a:r>
          </a:p>
          <a:p>
            <a:pPr marL="179388" indent="-179388" algn="just">
              <a:lnSpc>
                <a:spcPct val="120000"/>
              </a:lnSpc>
              <a:spcBef>
                <a:spcPts val="384"/>
              </a:spcBef>
            </a:pPr>
            <a:endParaRPr lang="ru-RU" sz="2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ZinovevaTA\Desktop\0_8f112_74976653_XL.png"/>
          <p:cNvPicPr>
            <a:picLocks noChangeAspect="1" noChangeArrowheads="1"/>
          </p:cNvPicPr>
          <p:nvPr/>
        </p:nvPicPr>
        <p:blipFill>
          <a:blip r:embed="rId2" cstate="print">
            <a:lum bright="19000" contrast="-17000"/>
          </a:blip>
          <a:srcRect/>
          <a:stretch>
            <a:fillRect/>
          </a:stretch>
        </p:blipFill>
        <p:spPr bwMode="auto">
          <a:xfrm>
            <a:off x="395537" y="188640"/>
            <a:ext cx="576064" cy="114300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36815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ZinovevaTA\Desktop\0_8f112_74976653_XL.png"/>
          <p:cNvPicPr>
            <a:picLocks noChangeAspect="1" noChangeArrowheads="1"/>
          </p:cNvPicPr>
          <p:nvPr/>
        </p:nvPicPr>
        <p:blipFill>
          <a:blip r:embed="rId2" cstate="print">
            <a:lum bright="19000" contrast="-17000"/>
          </a:blip>
          <a:srcRect/>
          <a:stretch>
            <a:fillRect/>
          </a:stretch>
        </p:blipFill>
        <p:spPr bwMode="auto">
          <a:xfrm>
            <a:off x="395537" y="188640"/>
            <a:ext cx="576063" cy="108012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224136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31893" t="7373" r="20561" b="3780"/>
          <a:stretch/>
        </p:blipFill>
        <p:spPr bwMode="auto">
          <a:xfrm>
            <a:off x="1475656" y="1124744"/>
            <a:ext cx="6264696" cy="518457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2630</TotalTime>
  <Words>926</Words>
  <Application>Microsoft Office PowerPoint</Application>
  <PresentationFormat>Экран (4:3)</PresentationFormat>
  <Paragraphs>110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Приказ ГКБУ «ЦСП Пермского края» от 03.10.2023 №СЭД-01-03-77 «О порядке отбора кандидатов на должность спортсмен-инструктор, старший тренер в ГКБУ «ЦСП Пермского края» </vt:lpstr>
      <vt:lpstr>Требования к кандидатам на должность  «Спортсмен-инструктор» п.2. Порядка отбора и назначения кандидатов на должность  спортсмен-инструктор</vt:lpstr>
      <vt:lpstr>    Прием документов </vt:lpstr>
      <vt:lpstr>Приоритетность видов спорта</vt:lpstr>
      <vt:lpstr>Презентация PowerPoint</vt:lpstr>
      <vt:lpstr>Документы на должность  «Спортсмен-инструктор»  п.3.6. Порядка отбора и назначения кандидатов на должность  спортсмен-инструктор</vt:lpstr>
      <vt:lpstr>Документы на должность  «Спортсмен-инструктор»  п.3.6. Порядка отбора и назначения кандидатов на должность  спортсмен-инструктор </vt:lpstr>
      <vt:lpstr>В н и м а н и е !!! </vt:lpstr>
      <vt:lpstr>Презентация PowerPoint</vt:lpstr>
      <vt:lpstr>Презентация PowerPoint</vt:lpstr>
      <vt:lpstr>  Требования к кандидатам на должность  «Старший тренер»  п.2. Порядка отбора и назначения кандидатов на должность старший тренер. </vt:lpstr>
      <vt:lpstr>Документы на должность  «старший тренер» п.3 Порядка отбора и назначения на должность старший тренер</vt:lpstr>
      <vt:lpstr>Презентация PowerPoint</vt:lpstr>
      <vt:lpstr>Прием документов</vt:lpstr>
      <vt:lpstr>Презентация PowerPoint</vt:lpstr>
      <vt:lpstr>Основные ошибки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отбора и назначения кандидатов из числа спортсменов высокого класса на должность   «Спортсмен-инструктор»</dc:title>
  <dc:creator>Ксения Литвиновская</dc:creator>
  <cp:lastModifiedBy>Tanya</cp:lastModifiedBy>
  <cp:revision>139</cp:revision>
  <dcterms:created xsi:type="dcterms:W3CDTF">2021-10-05T07:46:11Z</dcterms:created>
  <dcterms:modified xsi:type="dcterms:W3CDTF">2023-10-05T17:15:52Z</dcterms:modified>
</cp:coreProperties>
</file>