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353" r:id="rId9"/>
    <p:sldId id="354" r:id="rId10"/>
    <p:sldId id="268" r:id="rId11"/>
    <p:sldId id="269" r:id="rId12"/>
    <p:sldId id="355" r:id="rId13"/>
    <p:sldId id="270" r:id="rId14"/>
    <p:sldId id="356" r:id="rId15"/>
    <p:sldId id="271" r:id="rId16"/>
    <p:sldId id="357" r:id="rId17"/>
    <p:sldId id="272" r:id="rId18"/>
    <p:sldId id="261" r:id="rId19"/>
    <p:sldId id="262" r:id="rId20"/>
    <p:sldId id="263" r:id="rId21"/>
    <p:sldId id="264" r:id="rId22"/>
    <p:sldId id="275" r:id="rId23"/>
    <p:sldId id="358" r:id="rId24"/>
  </p:sldIdLst>
  <p:sldSz cx="9144000" cy="5143500" type="screen16x9"/>
  <p:notesSz cx="9144000" cy="51435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  <p:embeddedFont>
      <p:font typeface="Trebuchet MS" panose="020B0603020202020204" pitchFamily="34" charset="0"/>
      <p:regular r:id="rId34"/>
      <p:bold r:id="rId35"/>
      <p:italic r:id="rId36"/>
      <p:boldItalic r:id="rId37"/>
    </p:embeddedFont>
    <p:embeddedFont>
      <p:font typeface="Wingdings 3" panose="05040102010807070707" pitchFamily="18" charset="2"/>
      <p:regular r:id="rId38"/>
    </p:embeddedFont>
  </p:embeddedFontLst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inovevaTA" initials="Z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3399FF"/>
    <a:srgbClr val="E523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292A2E-F333-43FB-9621-5CBBE7FDCDCB}">
  <a:tblStyle styleId="{17292A2E-F333-43FB-9621-5CBBE7FDCDCB}" styleName="Light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accent4"/>
              </a:solidFill>
            </a:ln>
          </a:left>
          <a:right>
            <a:ln w="12700">
              <a:solidFill>
                <a:schemeClr val="accent4"/>
              </a:solidFill>
            </a:ln>
          </a:right>
          <a:top>
            <a:ln w="12700">
              <a:solidFill>
                <a:schemeClr val="accent4"/>
              </a:solidFill>
            </a:ln>
          </a:top>
          <a:bottom>
            <a:ln w="12700">
              <a:solidFill>
                <a:schemeClr val="accent4"/>
              </a:solidFill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>
          <a:top>
            <a:ln w="12700">
              <a:solidFill>
                <a:schemeClr val="accent4"/>
              </a:solidFill>
            </a:ln>
          </a:top>
          <a:bottom>
            <a:ln w="12700">
              <a:solidFill>
                <a:schemeClr val="accent4"/>
              </a:solidFill>
            </a:ln>
          </a:bottom>
        </a:tcBdr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>
          <a:left>
            <a:ln w="12700">
              <a:solidFill>
                <a:schemeClr val="accent4"/>
              </a:solidFill>
            </a:ln>
          </a:left>
          <a:right>
            <a:ln w="12700">
              <a:solidFill>
                <a:schemeClr val="accent4"/>
              </a:solidFill>
            </a:ln>
          </a:right>
        </a:tcBdr>
      </a:tcStyle>
    </a:band1V>
    <a:band2V>
      <a:tcStyle>
        <a:tcBdr>
          <a:left>
            <a:ln w="12700">
              <a:solidFill>
                <a:schemeClr val="accent4"/>
              </a:solidFill>
            </a:ln>
          </a:left>
          <a:right>
            <a:ln w="12700">
              <a:solidFill>
                <a:schemeClr val="accent4"/>
              </a:solidFill>
            </a:ln>
          </a:right>
        </a:tcBdr>
      </a:tcStyle>
    </a:band2V>
    <a:lastCol>
      <a:tcTxStyle b="on">
        <a:fontRef idx="minor">
          <a:prstClr val="black"/>
        </a:fontRef>
        <a:schemeClr val="dk1"/>
      </a:tcTxStyle>
      <a:tcStyle>
        <a:tcBdr/>
      </a:tcStyle>
    </a:lastCol>
    <a:firstCol>
      <a:tcTxStyle b="on">
        <a:fontRef idx="minor">
          <a:prstClr val="black"/>
        </a:fontRef>
        <a:schemeClr val="dk1"/>
      </a:tcTxStyle>
      <a:tcStyle>
        <a:tcBdr/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38100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12700">
              <a:solidFill>
                <a:schemeClr val="accent4"/>
              </a:solidFill>
            </a:ln>
          </a:bottom>
        </a:tcBdr>
        <a:fill>
          <a:solidFill>
            <a:schemeClr val="accent4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2A64C-BA91-4C4F-80B3-ABF8B4594D59}" type="datetimeFigureOut">
              <a:rPr lang="ru-RU" smtClean="0"/>
              <a:t>14.09.2026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85DA9-E4AE-4374-AF15-EF270A621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001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85DA9-E4AE-4374-AF15-EF270A62124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622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1885C-5C70-4950-A334-67DF8FD59A4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51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 bwMode="auto"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 bwMode="auto"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>
            <a:off x="2898648" y="4766310"/>
            <a:ext cx="3474720" cy="27432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216151" y="4766310"/>
            <a:ext cx="1219200" cy="274320"/>
          </a:xfrm>
        </p:spPr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 bwMode="auto">
          <a:xfrm>
            <a:off x="457200" y="914400"/>
            <a:ext cx="8229600" cy="37033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6400800" y="4766310"/>
            <a:ext cx="2286000" cy="274320"/>
          </a:xfrm>
        </p:spPr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>
            <a:off x="2898648" y="4766310"/>
            <a:ext cx="3474720" cy="27432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069848" y="4766310"/>
            <a:ext cx="1520952" cy="274320"/>
          </a:xfrm>
        </p:spPr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7145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 bwMode="auto">
          <a:xfrm>
            <a:off x="457200" y="914400"/>
            <a:ext cx="4041648" cy="37033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 bwMode="auto">
          <a:xfrm>
            <a:off x="4632198" y="912114"/>
            <a:ext cx="4041648" cy="37033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964406"/>
            <a:ext cx="4040188" cy="514350"/>
          </a:xfrm>
          <a:prstGeom prst="rect">
            <a:avLst/>
          </a:prstGeo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 bwMode="auto">
          <a:xfrm>
            <a:off x="4648201" y="971550"/>
            <a:ext cx="4041775" cy="514350"/>
          </a:xfrm>
          <a:prstGeom prst="rect">
            <a:avLst/>
          </a:prstGeo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 bwMode="auto">
          <a:xfrm>
            <a:off x="457200" y="1600200"/>
            <a:ext cx="4038600" cy="30289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 bwMode="auto">
          <a:xfrm>
            <a:off x="4648200" y="1600200"/>
            <a:ext cx="4038600" cy="30289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7145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 bwMode="auto">
          <a:xfrm>
            <a:off x="6324600" y="914400"/>
            <a:ext cx="2514600" cy="3632596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 bwMode="auto">
          <a:xfrm>
            <a:off x="304800" y="228600"/>
            <a:ext cx="5715000" cy="42862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375642"/>
            <a:ext cx="8229600" cy="50601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457200" y="1428750"/>
            <a:ext cx="8229600" cy="3202686"/>
          </a:xfrm>
          <a:prstGeom prst="rect">
            <a:avLst/>
          </a:prstGeo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 bwMode="auto"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CE02992-2376-44B3-9CC4-BD21852C652B}" type="datetimeFigureOut">
              <a:rPr lang="ru-RU"/>
              <a:t>14.09.2026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 bwMode="auto">
          <a:xfrm>
            <a:off x="2898648" y="4767263"/>
            <a:ext cx="3505199" cy="274320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 bwMode="auto"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A424DB3-6DC8-4CF1-BF9B-B0DE9515B51E}" type="slidenum">
              <a:rPr lang="ru-RU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 bwMode="auto"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>
        <a:spcBef>
          <a:spcPts val="0"/>
        </a:spcBef>
        <a:buNone/>
        <a:defRPr sz="3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>
        <a:spcBef>
          <a:spcPts val="600"/>
        </a:spcBef>
        <a:buClr>
          <a:schemeClr val="accent1"/>
        </a:buClr>
        <a:buSzPct val="76000"/>
        <a:buFont typeface="Wingdings 3"/>
        <a:buChar char="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>
        <a:spcBef>
          <a:spcPts val="500"/>
        </a:spcBef>
        <a:buClr>
          <a:schemeClr val="accent2"/>
        </a:buClr>
        <a:buSzPct val="76000"/>
        <a:buFont typeface="Wingdings 3"/>
        <a:buChar char=""/>
        <a:defRPr sz="23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>
        <a:spcBef>
          <a:spcPts val="300"/>
        </a:spcBef>
        <a:buClr>
          <a:schemeClr val="accent2"/>
        </a:buClr>
        <a:buSzPct val="70000"/>
        <a:buFont typeface="Wingdings"/>
        <a:buChar char="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lang="en-US" sz="16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lang="en-US" sz="14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lang="en-US" sz="140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>
        <a:spcBef>
          <a:spcPts val="300"/>
        </a:spcBef>
        <a:buClr>
          <a:srgbClr val="9FB8CD"/>
        </a:buClr>
        <a:buSzPct val="75000"/>
        <a:buFont typeface="Wingdings 3"/>
        <a:buChar char=""/>
        <a:defRPr lang="en-US" sz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>
        <a:defRPr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2164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413791" y="2643757"/>
            <a:ext cx="7616757" cy="88049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dirty="0"/>
              <a:t>Отбор кандидатов на должность «спортсмен-инструктор» в ГКБУ «ЦСП Пермского края» на 2027 год</a:t>
            </a:r>
            <a:endParaRPr sz="4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t="39669"/>
          <a:stretch/>
        </p:blipFill>
        <p:spPr bwMode="auto">
          <a:xfrm>
            <a:off x="0" y="0"/>
            <a:ext cx="9142164" cy="20473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812360" y="4155926"/>
            <a:ext cx="957592" cy="506243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959531" name="Прямоугольник 143959530"/>
          <p:cNvSpPr/>
          <p:nvPr/>
        </p:nvSpPr>
        <p:spPr bwMode="auto">
          <a:xfrm>
            <a:off x="8579277" y="4564944"/>
            <a:ext cx="338665" cy="51505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10652551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-331440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Неолимпийские виды спорта (базовые виды)</a:t>
            </a:r>
            <a:endParaRPr sz="2200" dirty="0"/>
          </a:p>
        </p:txBody>
      </p:sp>
      <p:pic>
        <p:nvPicPr>
          <p:cNvPr id="1799919532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295814" y="51470"/>
            <a:ext cx="622128" cy="328895"/>
          </a:xfrm>
          <a:prstGeom prst="rect">
            <a:avLst/>
          </a:prstGeom>
          <a:noFill/>
          <a:ln>
            <a:noFill/>
          </a:ln>
          <a:effectLst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2BBA50C-AA44-44BF-BDCD-DBA65202FE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291429"/>
              </p:ext>
            </p:extLst>
          </p:nvPr>
        </p:nvGraphicFramePr>
        <p:xfrm>
          <a:off x="107504" y="538893"/>
          <a:ext cx="8810431" cy="4409121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2928651">
                  <a:extLst>
                    <a:ext uri="{9D8B030D-6E8A-4147-A177-3AD203B41FA5}">
                      <a16:colId xmlns:a16="http://schemas.microsoft.com/office/drawing/2014/main" val="2556395253"/>
                    </a:ext>
                  </a:extLst>
                </a:gridCol>
                <a:gridCol w="542428">
                  <a:extLst>
                    <a:ext uri="{9D8B030D-6E8A-4147-A177-3AD203B41FA5}">
                      <a16:colId xmlns:a16="http://schemas.microsoft.com/office/drawing/2014/main" val="3360268660"/>
                    </a:ext>
                  </a:extLst>
                </a:gridCol>
                <a:gridCol w="542428">
                  <a:extLst>
                    <a:ext uri="{9D8B030D-6E8A-4147-A177-3AD203B41FA5}">
                      <a16:colId xmlns:a16="http://schemas.microsoft.com/office/drawing/2014/main" val="3273633304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1674455878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43369876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2293933834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3116416090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653638751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1339154022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1329730622"/>
                    </a:ext>
                  </a:extLst>
                </a:gridCol>
                <a:gridCol w="872168">
                  <a:extLst>
                    <a:ext uri="{9D8B030D-6E8A-4147-A177-3AD203B41FA5}">
                      <a16:colId xmlns:a16="http://schemas.microsoft.com/office/drawing/2014/main" val="1735475324"/>
                    </a:ext>
                  </a:extLst>
                </a:gridCol>
                <a:gridCol w="872168">
                  <a:extLst>
                    <a:ext uri="{9D8B030D-6E8A-4147-A177-3AD203B41FA5}">
                      <a16:colId xmlns:a16="http://schemas.microsoft.com/office/drawing/2014/main" val="2109777573"/>
                    </a:ext>
                  </a:extLst>
                </a:gridCol>
              </a:tblGrid>
              <a:tr h="15859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Уровень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соревнований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1307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Оценка показателя в баллах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862637"/>
                  </a:ext>
                </a:extLst>
              </a:tr>
              <a:tr h="1585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место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816405"/>
                  </a:ext>
                </a:extLst>
              </a:tr>
              <a:tr h="1585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Участие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934447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 (личные)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422916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 (личные)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7288465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мира (общий зачёт,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885340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мира (этап,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651722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Европы (общий зачет,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400640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мира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396608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Европы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916672"/>
                  </a:ext>
                </a:extLst>
              </a:tr>
              <a:tr h="650114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в составе сборной команды России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040172"/>
                  </a:ext>
                </a:extLst>
              </a:tr>
              <a:tr h="272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Спартакиада среди сильнейших спортсменов (комплексные,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919883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9990438"/>
                  </a:ext>
                </a:extLst>
              </a:tr>
              <a:tr h="144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России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196270"/>
                  </a:ext>
                </a:extLst>
              </a:tr>
              <a:tr h="470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(юноши/девушки до 18 лет, юниоры/юниорки до 24 лет,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236236"/>
                  </a:ext>
                </a:extLst>
              </a:tr>
              <a:tr h="457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396816"/>
                  </a:ext>
                </a:extLst>
              </a:tr>
              <a:tr h="27255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 Спартакиады учащихся России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9446"/>
                  </a:ext>
                </a:extLst>
              </a:tr>
              <a:tr h="317185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 Спартакиады молодёжи России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350902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8777645" name="Заголовок 1"/>
          <p:cNvSpPr>
            <a:spLocks noGrp="1"/>
          </p:cNvSpPr>
          <p:nvPr>
            <p:ph type="title"/>
          </p:nvPr>
        </p:nvSpPr>
        <p:spPr bwMode="auto">
          <a:xfrm>
            <a:off x="35496" y="-308570"/>
            <a:ext cx="9217023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(базовые виды, неолимпийская дисциплина)</a:t>
            </a:r>
            <a:endParaRPr sz="2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D1A03E6-1C4D-44B6-B909-4FADD1608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7036"/>
              </p:ext>
            </p:extLst>
          </p:nvPr>
        </p:nvGraphicFramePr>
        <p:xfrm>
          <a:off x="107504" y="477174"/>
          <a:ext cx="8928990" cy="4614856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463938">
                  <a:extLst>
                    <a:ext uri="{9D8B030D-6E8A-4147-A177-3AD203B41FA5}">
                      <a16:colId xmlns:a16="http://schemas.microsoft.com/office/drawing/2014/main" val="2321416734"/>
                    </a:ext>
                  </a:extLst>
                </a:gridCol>
                <a:gridCol w="563178">
                  <a:extLst>
                    <a:ext uri="{9D8B030D-6E8A-4147-A177-3AD203B41FA5}">
                      <a16:colId xmlns:a16="http://schemas.microsoft.com/office/drawing/2014/main" val="1786226765"/>
                    </a:ext>
                  </a:extLst>
                </a:gridCol>
                <a:gridCol w="563178">
                  <a:extLst>
                    <a:ext uri="{9D8B030D-6E8A-4147-A177-3AD203B41FA5}">
                      <a16:colId xmlns:a16="http://schemas.microsoft.com/office/drawing/2014/main" val="1311933869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426753521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375934680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4231457032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3181676642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3225402277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639067314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501485249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487200879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04576992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770119229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17085277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484663724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884434984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250365992"/>
                    </a:ext>
                  </a:extLst>
                </a:gridCol>
              </a:tblGrid>
              <a:tr h="23586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(оценка показателя в баллах)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666179"/>
                  </a:ext>
                </a:extLst>
              </a:tr>
              <a:tr h="112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524219"/>
                  </a:ext>
                </a:extLst>
              </a:tr>
              <a:tr h="203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11454"/>
                  </a:ext>
                </a:extLst>
              </a:tr>
              <a:tr h="203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 (личные)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886920"/>
                  </a:ext>
                </a:extLst>
              </a:tr>
              <a:tr h="203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 (личные)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170532"/>
                  </a:ext>
                </a:extLst>
              </a:tr>
              <a:tr h="309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мира (общий зачёт, 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1585775"/>
                  </a:ext>
                </a:extLst>
              </a:tr>
              <a:tr h="203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мира (этап, 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035975"/>
                  </a:ext>
                </a:extLst>
              </a:tr>
              <a:tr h="309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Европы (общий зачет, 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3758934"/>
                  </a:ext>
                </a:extLst>
              </a:tr>
              <a:tr h="203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мира (личные)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5720"/>
                  </a:ext>
                </a:extLst>
              </a:tr>
              <a:tr h="203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Европы (личные)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2206177"/>
                  </a:ext>
                </a:extLst>
              </a:tr>
              <a:tr h="946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в составе сборной команды России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1240092"/>
                  </a:ext>
                </a:extLst>
              </a:tr>
              <a:tr h="4615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Спартакиада среди сильнейших спортсменов (комплексные, 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00887"/>
                  </a:ext>
                </a:extLst>
              </a:tr>
              <a:tr h="203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(личные)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942397"/>
                  </a:ext>
                </a:extLst>
              </a:tr>
              <a:tr h="206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(командные)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027010"/>
                  </a:ext>
                </a:extLst>
              </a:tr>
              <a:tr h="309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России (общий зачет, личные)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376449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8777645" name="Заголовок 1"/>
          <p:cNvSpPr>
            <a:spLocks noGrp="1"/>
          </p:cNvSpPr>
          <p:nvPr>
            <p:ph type="title"/>
          </p:nvPr>
        </p:nvSpPr>
        <p:spPr bwMode="auto">
          <a:xfrm>
            <a:off x="35496" y="-308570"/>
            <a:ext cx="9217023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(базовые виды, неолимпийская дисциплина)</a:t>
            </a:r>
            <a:endParaRPr sz="2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3258B03-0681-4CA1-A904-AE6326E69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206582"/>
              </p:ext>
            </p:extLst>
          </p:nvPr>
        </p:nvGraphicFramePr>
        <p:xfrm>
          <a:off x="107504" y="483518"/>
          <a:ext cx="8928990" cy="651744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463938">
                  <a:extLst>
                    <a:ext uri="{9D8B030D-6E8A-4147-A177-3AD203B41FA5}">
                      <a16:colId xmlns:a16="http://schemas.microsoft.com/office/drawing/2014/main" val="1999543705"/>
                    </a:ext>
                  </a:extLst>
                </a:gridCol>
                <a:gridCol w="563178">
                  <a:extLst>
                    <a:ext uri="{9D8B030D-6E8A-4147-A177-3AD203B41FA5}">
                      <a16:colId xmlns:a16="http://schemas.microsoft.com/office/drawing/2014/main" val="401617752"/>
                    </a:ext>
                  </a:extLst>
                </a:gridCol>
                <a:gridCol w="563178">
                  <a:extLst>
                    <a:ext uri="{9D8B030D-6E8A-4147-A177-3AD203B41FA5}">
                      <a16:colId xmlns:a16="http://schemas.microsoft.com/office/drawing/2014/main" val="3470889209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000207467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014879089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742215936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370686393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377734174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2990650982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3356855363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876064908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749588574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230341408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66679009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816145440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633501521"/>
                    </a:ext>
                  </a:extLst>
                </a:gridCol>
                <a:gridCol w="452764">
                  <a:extLst>
                    <a:ext uri="{9D8B030D-6E8A-4147-A177-3AD203B41FA5}">
                      <a16:colId xmlns:a16="http://schemas.microsoft.com/office/drawing/2014/main" val="171149172"/>
                    </a:ext>
                  </a:extLst>
                </a:gridCol>
              </a:tblGrid>
              <a:tr h="23586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(оценка показателя в баллах)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393768"/>
                  </a:ext>
                </a:extLst>
              </a:tr>
              <a:tr h="112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926620"/>
                  </a:ext>
                </a:extLst>
              </a:tr>
              <a:tr h="2038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168" marR="131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000195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808F5BE-91F8-4D4D-BC56-022AF8ABD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136327"/>
              </p:ext>
            </p:extLst>
          </p:nvPr>
        </p:nvGraphicFramePr>
        <p:xfrm>
          <a:off x="118014" y="1131590"/>
          <a:ext cx="8928994" cy="3692115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470612">
                  <a:extLst>
                    <a:ext uri="{9D8B030D-6E8A-4147-A177-3AD203B41FA5}">
                      <a16:colId xmlns:a16="http://schemas.microsoft.com/office/drawing/2014/main" val="957135130"/>
                    </a:ext>
                  </a:extLst>
                </a:gridCol>
                <a:gridCol w="565742">
                  <a:extLst>
                    <a:ext uri="{9D8B030D-6E8A-4147-A177-3AD203B41FA5}">
                      <a16:colId xmlns:a16="http://schemas.microsoft.com/office/drawing/2014/main" val="2312823661"/>
                    </a:ext>
                  </a:extLst>
                </a:gridCol>
                <a:gridCol w="565742">
                  <a:extLst>
                    <a:ext uri="{9D8B030D-6E8A-4147-A177-3AD203B41FA5}">
                      <a16:colId xmlns:a16="http://schemas.microsoft.com/office/drawing/2014/main" val="3175872114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4269733928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595334067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1372859548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1037367126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2722934294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748044881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2151404396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3079177408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3211055613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2653448868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3585450991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79622000"/>
                    </a:ext>
                  </a:extLst>
                </a:gridCol>
                <a:gridCol w="414134">
                  <a:extLst>
                    <a:ext uri="{9D8B030D-6E8A-4147-A177-3AD203B41FA5}">
                      <a16:colId xmlns:a16="http://schemas.microsoft.com/office/drawing/2014/main" val="3732097284"/>
                    </a:ext>
                  </a:extLst>
                </a:gridCol>
                <a:gridCol w="454828">
                  <a:extLst>
                    <a:ext uri="{9D8B030D-6E8A-4147-A177-3AD203B41FA5}">
                      <a16:colId xmlns:a16="http://schemas.microsoft.com/office/drawing/2014/main" val="3271227047"/>
                    </a:ext>
                  </a:extLst>
                </a:gridCol>
              </a:tblGrid>
              <a:tr h="838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(юноши/девушки до 18 лет, юниоры/юниорки до 24 лет, личные)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836116"/>
                  </a:ext>
                </a:extLst>
              </a:tr>
              <a:tr h="327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России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(командные)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571292"/>
                  </a:ext>
                </a:extLst>
              </a:tr>
              <a:tr h="11799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635572"/>
                  </a:ext>
                </a:extLst>
              </a:tr>
              <a:tr h="668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 Спартакиады учащихся России (личные)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0570331"/>
                  </a:ext>
                </a:extLst>
              </a:tr>
              <a:tr h="6683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 Спартакиады молодёжи России (личные)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12" marR="247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152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717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3366529" name="Заголовок 1"/>
          <p:cNvSpPr>
            <a:spLocks noGrp="1"/>
          </p:cNvSpPr>
          <p:nvPr>
            <p:ph type="title"/>
          </p:nvPr>
        </p:nvSpPr>
        <p:spPr bwMode="auto">
          <a:xfrm>
            <a:off x="-36512" y="-380578"/>
            <a:ext cx="9505056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(не базовые виды, олимпийская дисциплина)</a:t>
            </a:r>
            <a:endParaRPr sz="22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5BC672B-A9B5-427A-B2A7-7F42E1AD0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045673"/>
              </p:ext>
            </p:extLst>
          </p:nvPr>
        </p:nvGraphicFramePr>
        <p:xfrm>
          <a:off x="56516" y="339502"/>
          <a:ext cx="9036494" cy="4772085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669618">
                  <a:extLst>
                    <a:ext uri="{9D8B030D-6E8A-4147-A177-3AD203B41FA5}">
                      <a16:colId xmlns:a16="http://schemas.microsoft.com/office/drawing/2014/main" val="3953839970"/>
                    </a:ext>
                  </a:extLst>
                </a:gridCol>
                <a:gridCol w="556540">
                  <a:extLst>
                    <a:ext uri="{9D8B030D-6E8A-4147-A177-3AD203B41FA5}">
                      <a16:colId xmlns:a16="http://schemas.microsoft.com/office/drawing/2014/main" val="3321636844"/>
                    </a:ext>
                  </a:extLst>
                </a:gridCol>
                <a:gridCol w="556540">
                  <a:extLst>
                    <a:ext uri="{9D8B030D-6E8A-4147-A177-3AD203B41FA5}">
                      <a16:colId xmlns:a16="http://schemas.microsoft.com/office/drawing/2014/main" val="3600922311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767781718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3085759025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030548060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356729612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125694109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124696841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56907608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103834563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616495274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449221177"/>
                    </a:ext>
                  </a:extLst>
                </a:gridCol>
                <a:gridCol w="333610">
                  <a:extLst>
                    <a:ext uri="{9D8B030D-6E8A-4147-A177-3AD203B41FA5}">
                      <a16:colId xmlns:a16="http://schemas.microsoft.com/office/drawing/2014/main" val="105567729"/>
                    </a:ext>
                  </a:extLst>
                </a:gridCol>
                <a:gridCol w="334396">
                  <a:extLst>
                    <a:ext uri="{9D8B030D-6E8A-4147-A177-3AD203B41FA5}">
                      <a16:colId xmlns:a16="http://schemas.microsoft.com/office/drawing/2014/main" val="1846379691"/>
                    </a:ext>
                  </a:extLst>
                </a:gridCol>
                <a:gridCol w="555755">
                  <a:extLst>
                    <a:ext uri="{9D8B030D-6E8A-4147-A177-3AD203B41FA5}">
                      <a16:colId xmlns:a16="http://schemas.microsoft.com/office/drawing/2014/main" val="4288610505"/>
                    </a:ext>
                  </a:extLst>
                </a:gridCol>
                <a:gridCol w="555755">
                  <a:extLst>
                    <a:ext uri="{9D8B030D-6E8A-4147-A177-3AD203B41FA5}">
                      <a16:colId xmlns:a16="http://schemas.microsoft.com/office/drawing/2014/main" val="663889922"/>
                    </a:ext>
                  </a:extLst>
                </a:gridCol>
              </a:tblGrid>
              <a:tr h="19713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(оценка показателя в баллах)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4017"/>
                  </a:ext>
                </a:extLst>
              </a:tr>
              <a:tr h="94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856989"/>
                  </a:ext>
                </a:extLst>
              </a:tr>
              <a:tr h="179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09512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 marR="2101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Олимпийские игры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64358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73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662695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3108933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мира (общий зачёт,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01372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мира (этап,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86334"/>
                  </a:ext>
                </a:extLst>
              </a:tr>
              <a:tr h="272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Европы (общий зачет, личные)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195154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мира (личные)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9648259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Европы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731937"/>
                  </a:ext>
                </a:extLst>
              </a:tr>
              <a:tr h="739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в составе сборной команды России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4001956"/>
                  </a:ext>
                </a:extLst>
              </a:tr>
              <a:tr h="405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Спартакиада среди сильнейших спортсменов (комплексные,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993386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(личные)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5706"/>
                  </a:ext>
                </a:extLst>
              </a:tr>
              <a:tr h="181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(командные)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9993507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России (общий зачет, личные)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38257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3366529" name="Заголовок 1"/>
          <p:cNvSpPr>
            <a:spLocks noGrp="1"/>
          </p:cNvSpPr>
          <p:nvPr>
            <p:ph type="title"/>
          </p:nvPr>
        </p:nvSpPr>
        <p:spPr bwMode="auto">
          <a:xfrm>
            <a:off x="-36512" y="-380578"/>
            <a:ext cx="9505056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(не базовые виды, олимпийская дисциплина)</a:t>
            </a:r>
            <a:endParaRPr sz="2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9805EEE-A740-4090-BFD9-98856D988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587328"/>
              </p:ext>
            </p:extLst>
          </p:nvPr>
        </p:nvGraphicFramePr>
        <p:xfrm>
          <a:off x="35496" y="598680"/>
          <a:ext cx="9036494" cy="676926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669618">
                  <a:extLst>
                    <a:ext uri="{9D8B030D-6E8A-4147-A177-3AD203B41FA5}">
                      <a16:colId xmlns:a16="http://schemas.microsoft.com/office/drawing/2014/main" val="1220494745"/>
                    </a:ext>
                  </a:extLst>
                </a:gridCol>
                <a:gridCol w="556540">
                  <a:extLst>
                    <a:ext uri="{9D8B030D-6E8A-4147-A177-3AD203B41FA5}">
                      <a16:colId xmlns:a16="http://schemas.microsoft.com/office/drawing/2014/main" val="3037242927"/>
                    </a:ext>
                  </a:extLst>
                </a:gridCol>
                <a:gridCol w="556540">
                  <a:extLst>
                    <a:ext uri="{9D8B030D-6E8A-4147-A177-3AD203B41FA5}">
                      <a16:colId xmlns:a16="http://schemas.microsoft.com/office/drawing/2014/main" val="140939649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894908104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466007083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842612422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771974647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817375957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662412299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268705245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2062843102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138766481"/>
                    </a:ext>
                  </a:extLst>
                </a:gridCol>
                <a:gridCol w="447428">
                  <a:extLst>
                    <a:ext uri="{9D8B030D-6E8A-4147-A177-3AD203B41FA5}">
                      <a16:colId xmlns:a16="http://schemas.microsoft.com/office/drawing/2014/main" val="4082872334"/>
                    </a:ext>
                  </a:extLst>
                </a:gridCol>
                <a:gridCol w="333610">
                  <a:extLst>
                    <a:ext uri="{9D8B030D-6E8A-4147-A177-3AD203B41FA5}">
                      <a16:colId xmlns:a16="http://schemas.microsoft.com/office/drawing/2014/main" val="1985780793"/>
                    </a:ext>
                  </a:extLst>
                </a:gridCol>
                <a:gridCol w="334396">
                  <a:extLst>
                    <a:ext uri="{9D8B030D-6E8A-4147-A177-3AD203B41FA5}">
                      <a16:colId xmlns:a16="http://schemas.microsoft.com/office/drawing/2014/main" val="1399288905"/>
                    </a:ext>
                  </a:extLst>
                </a:gridCol>
                <a:gridCol w="555755">
                  <a:extLst>
                    <a:ext uri="{9D8B030D-6E8A-4147-A177-3AD203B41FA5}">
                      <a16:colId xmlns:a16="http://schemas.microsoft.com/office/drawing/2014/main" val="1460748852"/>
                    </a:ext>
                  </a:extLst>
                </a:gridCol>
                <a:gridCol w="555755">
                  <a:extLst>
                    <a:ext uri="{9D8B030D-6E8A-4147-A177-3AD203B41FA5}">
                      <a16:colId xmlns:a16="http://schemas.microsoft.com/office/drawing/2014/main" val="759778596"/>
                    </a:ext>
                  </a:extLst>
                </a:gridCol>
              </a:tblGrid>
              <a:tr h="19713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(оценка показателя в баллах)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041796"/>
                  </a:ext>
                </a:extLst>
              </a:tr>
              <a:tr h="94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45482"/>
                  </a:ext>
                </a:extLst>
              </a:tr>
              <a:tr h="179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528" marR="135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063565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25C30AD-61DE-4320-9CF6-D9D9A4965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089944"/>
              </p:ext>
            </p:extLst>
          </p:nvPr>
        </p:nvGraphicFramePr>
        <p:xfrm>
          <a:off x="35496" y="1237786"/>
          <a:ext cx="9036493" cy="2383475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734087">
                  <a:extLst>
                    <a:ext uri="{9D8B030D-6E8A-4147-A177-3AD203B41FA5}">
                      <a16:colId xmlns:a16="http://schemas.microsoft.com/office/drawing/2014/main" val="2299249750"/>
                    </a:ext>
                  </a:extLst>
                </a:gridCol>
                <a:gridCol w="578029">
                  <a:extLst>
                    <a:ext uri="{9D8B030D-6E8A-4147-A177-3AD203B41FA5}">
                      <a16:colId xmlns:a16="http://schemas.microsoft.com/office/drawing/2014/main" val="4076074807"/>
                    </a:ext>
                  </a:extLst>
                </a:gridCol>
                <a:gridCol w="578029">
                  <a:extLst>
                    <a:ext uri="{9D8B030D-6E8A-4147-A177-3AD203B41FA5}">
                      <a16:colId xmlns:a16="http://schemas.microsoft.com/office/drawing/2014/main" val="3252324794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3637821494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2024411444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1749634525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1062952837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2507361865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1805245861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2495135032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3170447857"/>
                    </a:ext>
                  </a:extLst>
                </a:gridCol>
                <a:gridCol w="346491">
                  <a:extLst>
                    <a:ext uri="{9D8B030D-6E8A-4147-A177-3AD203B41FA5}">
                      <a16:colId xmlns:a16="http://schemas.microsoft.com/office/drawing/2014/main" val="4121389272"/>
                    </a:ext>
                  </a:extLst>
                </a:gridCol>
                <a:gridCol w="464706">
                  <a:extLst>
                    <a:ext uri="{9D8B030D-6E8A-4147-A177-3AD203B41FA5}">
                      <a16:colId xmlns:a16="http://schemas.microsoft.com/office/drawing/2014/main" val="2390316210"/>
                    </a:ext>
                  </a:extLst>
                </a:gridCol>
                <a:gridCol w="346491">
                  <a:extLst>
                    <a:ext uri="{9D8B030D-6E8A-4147-A177-3AD203B41FA5}">
                      <a16:colId xmlns:a16="http://schemas.microsoft.com/office/drawing/2014/main" val="494129302"/>
                    </a:ext>
                  </a:extLst>
                </a:gridCol>
                <a:gridCol w="346491">
                  <a:extLst>
                    <a:ext uri="{9D8B030D-6E8A-4147-A177-3AD203B41FA5}">
                      <a16:colId xmlns:a16="http://schemas.microsoft.com/office/drawing/2014/main" val="482034910"/>
                    </a:ext>
                  </a:extLst>
                </a:gridCol>
                <a:gridCol w="347307">
                  <a:extLst>
                    <a:ext uri="{9D8B030D-6E8A-4147-A177-3AD203B41FA5}">
                      <a16:colId xmlns:a16="http://schemas.microsoft.com/office/drawing/2014/main" val="1292715060"/>
                    </a:ext>
                  </a:extLst>
                </a:gridCol>
                <a:gridCol w="577214">
                  <a:extLst>
                    <a:ext uri="{9D8B030D-6E8A-4147-A177-3AD203B41FA5}">
                      <a16:colId xmlns:a16="http://schemas.microsoft.com/office/drawing/2014/main" val="42477257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(юноши/девушки до 18 лет, юниоры/юниорки до 24 лет, личные)</a:t>
                      </a:r>
                    </a:p>
                  </a:txBody>
                  <a:tcPr marL="25400" marR="254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08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(командные)</a:t>
                      </a:r>
                    </a:p>
                  </a:txBody>
                  <a:tcPr marL="25400" marR="254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4893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края</a:t>
                      </a:r>
                    </a:p>
                  </a:txBody>
                  <a:tcPr marL="25400" marR="254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443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Финал Спартакиады учащихся России (личные)</a:t>
                      </a:r>
                    </a:p>
                  </a:txBody>
                  <a:tcPr marL="25400" marR="254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023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Финал Спартакиады молодёжи России (личные)</a:t>
                      </a:r>
                    </a:p>
                  </a:txBody>
                  <a:tcPr marL="25400" marR="254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277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250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6614089" name="Прямоугольник 936614088"/>
          <p:cNvSpPr/>
          <p:nvPr/>
        </p:nvSpPr>
        <p:spPr bwMode="auto">
          <a:xfrm>
            <a:off x="8439147" y="4459816"/>
            <a:ext cx="338665" cy="51505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4600385" name="Прямоугольник 214600384"/>
          <p:cNvSpPr/>
          <p:nvPr/>
        </p:nvSpPr>
        <p:spPr bwMode="auto">
          <a:xfrm>
            <a:off x="353499" y="4564944"/>
            <a:ext cx="338666" cy="515055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13721605" name="Заголовок 1"/>
          <p:cNvSpPr>
            <a:spLocks noGrp="1"/>
          </p:cNvSpPr>
          <p:nvPr>
            <p:ph type="title"/>
          </p:nvPr>
        </p:nvSpPr>
        <p:spPr bwMode="auto">
          <a:xfrm>
            <a:off x="24986" y="-361120"/>
            <a:ext cx="9793088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18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(не базовые виды, неолимпийская дисциплина)</a:t>
            </a:r>
            <a:endParaRPr sz="18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0FA9ED1-450E-46FD-B5F5-1E4343210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6989"/>
              </p:ext>
            </p:extLst>
          </p:nvPr>
        </p:nvGraphicFramePr>
        <p:xfrm>
          <a:off x="107504" y="555526"/>
          <a:ext cx="8928989" cy="4104791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670798">
                  <a:extLst>
                    <a:ext uri="{9D8B030D-6E8A-4147-A177-3AD203B41FA5}">
                      <a16:colId xmlns:a16="http://schemas.microsoft.com/office/drawing/2014/main" val="475975694"/>
                    </a:ext>
                  </a:extLst>
                </a:gridCol>
                <a:gridCol w="556934">
                  <a:extLst>
                    <a:ext uri="{9D8B030D-6E8A-4147-A177-3AD203B41FA5}">
                      <a16:colId xmlns:a16="http://schemas.microsoft.com/office/drawing/2014/main" val="2779406995"/>
                    </a:ext>
                  </a:extLst>
                </a:gridCol>
                <a:gridCol w="556934">
                  <a:extLst>
                    <a:ext uri="{9D8B030D-6E8A-4147-A177-3AD203B41FA5}">
                      <a16:colId xmlns:a16="http://schemas.microsoft.com/office/drawing/2014/main" val="4219947781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3610322465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1045420178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1286615047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243443556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2442058935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2128549159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1529443068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1248426927"/>
                    </a:ext>
                  </a:extLst>
                </a:gridCol>
                <a:gridCol w="447745">
                  <a:extLst>
                    <a:ext uri="{9D8B030D-6E8A-4147-A177-3AD203B41FA5}">
                      <a16:colId xmlns:a16="http://schemas.microsoft.com/office/drawing/2014/main" val="4209463025"/>
                    </a:ext>
                  </a:extLst>
                </a:gridCol>
                <a:gridCol w="333847">
                  <a:extLst>
                    <a:ext uri="{9D8B030D-6E8A-4147-A177-3AD203B41FA5}">
                      <a16:colId xmlns:a16="http://schemas.microsoft.com/office/drawing/2014/main" val="3533359431"/>
                    </a:ext>
                  </a:extLst>
                </a:gridCol>
                <a:gridCol w="333847">
                  <a:extLst>
                    <a:ext uri="{9D8B030D-6E8A-4147-A177-3AD203B41FA5}">
                      <a16:colId xmlns:a16="http://schemas.microsoft.com/office/drawing/2014/main" val="2153180401"/>
                    </a:ext>
                  </a:extLst>
                </a:gridCol>
                <a:gridCol w="334630">
                  <a:extLst>
                    <a:ext uri="{9D8B030D-6E8A-4147-A177-3AD203B41FA5}">
                      <a16:colId xmlns:a16="http://schemas.microsoft.com/office/drawing/2014/main" val="2055310851"/>
                    </a:ext>
                  </a:extLst>
                </a:gridCol>
                <a:gridCol w="556147">
                  <a:extLst>
                    <a:ext uri="{9D8B030D-6E8A-4147-A177-3AD203B41FA5}">
                      <a16:colId xmlns:a16="http://schemas.microsoft.com/office/drawing/2014/main" val="3551566842"/>
                    </a:ext>
                  </a:extLst>
                </a:gridCol>
                <a:gridCol w="556147">
                  <a:extLst>
                    <a:ext uri="{9D8B030D-6E8A-4147-A177-3AD203B41FA5}">
                      <a16:colId xmlns:a16="http://schemas.microsoft.com/office/drawing/2014/main" val="2959879627"/>
                    </a:ext>
                  </a:extLst>
                </a:gridCol>
              </a:tblGrid>
              <a:tr h="23101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соревнований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(оценка показателя в баллах)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499822"/>
                  </a:ext>
                </a:extLst>
              </a:tr>
              <a:tr h="110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место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713609"/>
                  </a:ext>
                </a:extLst>
              </a:tr>
              <a:tr h="2100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Участие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922668"/>
                  </a:ext>
                </a:extLst>
              </a:tr>
              <a:tr h="210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мира (личные)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73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263419"/>
                  </a:ext>
                </a:extLst>
              </a:tr>
              <a:tr h="210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Европы (личные)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8240765"/>
                  </a:ext>
                </a:extLst>
              </a:tr>
              <a:tr h="210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мира (общий зачёт, личные)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696596"/>
                  </a:ext>
                </a:extLst>
              </a:tr>
              <a:tr h="210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мира (этап, личные)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223474"/>
                  </a:ext>
                </a:extLst>
              </a:tr>
              <a:tr h="319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Европы (общий зачет, личные)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814322"/>
                  </a:ext>
                </a:extLst>
              </a:tr>
              <a:tr h="210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мира (личные)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2641"/>
                  </a:ext>
                </a:extLst>
              </a:tr>
              <a:tr h="210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Европы (личные)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680884"/>
                  </a:ext>
                </a:extLst>
              </a:tr>
              <a:tr h="866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в составе сборной команды России</a:t>
                      </a:r>
                    </a:p>
                  </a:txBody>
                  <a:tcPr marL="15852" marR="158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950429"/>
                  </a:ext>
                </a:extLst>
              </a:tr>
              <a:tr h="475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Спартакиада среди сильнейших спортсменов (комплексные, личные)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6395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России (личные)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86759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6614089" name="Прямоугольник 936614088"/>
          <p:cNvSpPr/>
          <p:nvPr/>
        </p:nvSpPr>
        <p:spPr bwMode="auto">
          <a:xfrm>
            <a:off x="8439147" y="4459816"/>
            <a:ext cx="338665" cy="51505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4600385" name="Прямоугольник 214600384"/>
          <p:cNvSpPr/>
          <p:nvPr/>
        </p:nvSpPr>
        <p:spPr bwMode="auto">
          <a:xfrm>
            <a:off x="353499" y="4564944"/>
            <a:ext cx="338666" cy="515055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13721605" name="Заголовок 1"/>
          <p:cNvSpPr>
            <a:spLocks noGrp="1"/>
          </p:cNvSpPr>
          <p:nvPr>
            <p:ph type="title"/>
          </p:nvPr>
        </p:nvSpPr>
        <p:spPr bwMode="auto">
          <a:xfrm>
            <a:off x="35496" y="-392650"/>
            <a:ext cx="9793088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18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(не базовые виды, неолимпийская дисциплина)</a:t>
            </a:r>
            <a:endParaRPr sz="18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6510EE1-EC5D-4464-859E-1F25F3185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375836"/>
              </p:ext>
            </p:extLst>
          </p:nvPr>
        </p:nvGraphicFramePr>
        <p:xfrm>
          <a:off x="107504" y="1203598"/>
          <a:ext cx="8932964" cy="3761486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688740">
                  <a:extLst>
                    <a:ext uri="{9D8B030D-6E8A-4147-A177-3AD203B41FA5}">
                      <a16:colId xmlns:a16="http://schemas.microsoft.com/office/drawing/2014/main" val="1770129987"/>
                    </a:ext>
                  </a:extLst>
                </a:gridCol>
                <a:gridCol w="573422">
                  <a:extLst>
                    <a:ext uri="{9D8B030D-6E8A-4147-A177-3AD203B41FA5}">
                      <a16:colId xmlns:a16="http://schemas.microsoft.com/office/drawing/2014/main" val="3814475573"/>
                    </a:ext>
                  </a:extLst>
                </a:gridCol>
                <a:gridCol w="546150">
                  <a:extLst>
                    <a:ext uri="{9D8B030D-6E8A-4147-A177-3AD203B41FA5}">
                      <a16:colId xmlns:a16="http://schemas.microsoft.com/office/drawing/2014/main" val="965805459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7863179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4187319939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73309688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13770844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12972703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59291416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92058468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066124814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14436895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86285808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231677885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46906158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628746858"/>
                    </a:ext>
                  </a:extLst>
                </a:gridCol>
                <a:gridCol w="508028">
                  <a:extLst>
                    <a:ext uri="{9D8B030D-6E8A-4147-A177-3AD203B41FA5}">
                      <a16:colId xmlns:a16="http://schemas.microsoft.com/office/drawing/2014/main" val="3192316133"/>
                    </a:ext>
                  </a:extLst>
                </a:gridCol>
              </a:tblGrid>
              <a:tr h="334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России (командные)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3929780"/>
                  </a:ext>
                </a:extLst>
              </a:tr>
              <a:tr h="334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России (общий зачет, личные)</a:t>
                      </a:r>
                    </a:p>
                  </a:txBody>
                  <a:tcPr marL="23760" marR="2376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4591745"/>
                  </a:ext>
                </a:extLst>
              </a:tr>
              <a:tr h="802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(юноши/девушки до 18 лет, юниоры/юниорки до 24 лет, личные)</a:t>
                      </a:r>
                    </a:p>
                  </a:txBody>
                  <a:tcPr marL="23760" marR="2376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980689"/>
                  </a:ext>
                </a:extLst>
              </a:tr>
              <a:tr h="334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(командные)</a:t>
                      </a:r>
                    </a:p>
                  </a:txBody>
                  <a:tcPr marL="23760" marR="2376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541464"/>
                  </a:ext>
                </a:extLst>
              </a:tr>
              <a:tr h="9651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</a:t>
                      </a:r>
                    </a:p>
                  </a:txBody>
                  <a:tcPr marL="23760" marR="2376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6573921"/>
                  </a:ext>
                </a:extLst>
              </a:tr>
              <a:tr h="47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Финал Спартакиады учащихся России (личные)</a:t>
                      </a:r>
                    </a:p>
                  </a:txBody>
                  <a:tcPr marL="23760" marR="2376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773059"/>
                  </a:ext>
                </a:extLst>
              </a:tr>
              <a:tr h="5087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Финал Спартакиады молодёжи России (личные)</a:t>
                      </a:r>
                    </a:p>
                  </a:txBody>
                  <a:tcPr marL="23760" marR="2376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760" marR="23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8670515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850D24A-F316-4FA1-9AA8-06E4F76CC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151060"/>
              </p:ext>
            </p:extLst>
          </p:nvPr>
        </p:nvGraphicFramePr>
        <p:xfrm>
          <a:off x="107504" y="483518"/>
          <a:ext cx="8964486" cy="707465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677441">
                  <a:extLst>
                    <a:ext uri="{9D8B030D-6E8A-4147-A177-3AD203B41FA5}">
                      <a16:colId xmlns:a16="http://schemas.microsoft.com/office/drawing/2014/main" val="1190446695"/>
                    </a:ext>
                  </a:extLst>
                </a:gridCol>
                <a:gridCol w="559148">
                  <a:extLst>
                    <a:ext uri="{9D8B030D-6E8A-4147-A177-3AD203B41FA5}">
                      <a16:colId xmlns:a16="http://schemas.microsoft.com/office/drawing/2014/main" val="3503584497"/>
                    </a:ext>
                  </a:extLst>
                </a:gridCol>
                <a:gridCol w="559148">
                  <a:extLst>
                    <a:ext uri="{9D8B030D-6E8A-4147-A177-3AD203B41FA5}">
                      <a16:colId xmlns:a16="http://schemas.microsoft.com/office/drawing/2014/main" val="2758522598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1030547624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1273411518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2490400453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2775717822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1072372773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4047455856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336491428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1594824586"/>
                    </a:ext>
                  </a:extLst>
                </a:gridCol>
                <a:gridCol w="449525">
                  <a:extLst>
                    <a:ext uri="{9D8B030D-6E8A-4147-A177-3AD203B41FA5}">
                      <a16:colId xmlns:a16="http://schemas.microsoft.com/office/drawing/2014/main" val="1677169579"/>
                    </a:ext>
                  </a:extLst>
                </a:gridCol>
                <a:gridCol w="335174">
                  <a:extLst>
                    <a:ext uri="{9D8B030D-6E8A-4147-A177-3AD203B41FA5}">
                      <a16:colId xmlns:a16="http://schemas.microsoft.com/office/drawing/2014/main" val="2456102049"/>
                    </a:ext>
                  </a:extLst>
                </a:gridCol>
                <a:gridCol w="335174">
                  <a:extLst>
                    <a:ext uri="{9D8B030D-6E8A-4147-A177-3AD203B41FA5}">
                      <a16:colId xmlns:a16="http://schemas.microsoft.com/office/drawing/2014/main" val="761418678"/>
                    </a:ext>
                  </a:extLst>
                </a:gridCol>
                <a:gridCol w="335960">
                  <a:extLst>
                    <a:ext uri="{9D8B030D-6E8A-4147-A177-3AD203B41FA5}">
                      <a16:colId xmlns:a16="http://schemas.microsoft.com/office/drawing/2014/main" val="3548568215"/>
                    </a:ext>
                  </a:extLst>
                </a:gridCol>
                <a:gridCol w="558358">
                  <a:extLst>
                    <a:ext uri="{9D8B030D-6E8A-4147-A177-3AD203B41FA5}">
                      <a16:colId xmlns:a16="http://schemas.microsoft.com/office/drawing/2014/main" val="3774943165"/>
                    </a:ext>
                  </a:extLst>
                </a:gridCol>
                <a:gridCol w="558358">
                  <a:extLst>
                    <a:ext uri="{9D8B030D-6E8A-4147-A177-3AD203B41FA5}">
                      <a16:colId xmlns:a16="http://schemas.microsoft.com/office/drawing/2014/main" val="3925608886"/>
                    </a:ext>
                  </a:extLst>
                </a:gridCol>
              </a:tblGrid>
              <a:tr h="23101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соревнований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(оценка показателя в баллах)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62555"/>
                  </a:ext>
                </a:extLst>
              </a:tr>
              <a:tr h="110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место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804675"/>
                  </a:ext>
                </a:extLst>
              </a:tr>
              <a:tr h="2100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Участие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852" marR="158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328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873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3108309" name="Прямоугольник 733108308"/>
          <p:cNvSpPr/>
          <p:nvPr/>
        </p:nvSpPr>
        <p:spPr bwMode="auto">
          <a:xfrm>
            <a:off x="8322786" y="4564943"/>
            <a:ext cx="447990" cy="51505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480253" name="Прямоугольник 1661480252"/>
          <p:cNvSpPr/>
          <p:nvPr/>
        </p:nvSpPr>
        <p:spPr bwMode="auto">
          <a:xfrm>
            <a:off x="353498" y="4564944"/>
            <a:ext cx="338665" cy="515054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188312" name="Заголовок 1"/>
          <p:cNvSpPr>
            <a:spLocks noGrp="1"/>
          </p:cNvSpPr>
          <p:nvPr>
            <p:ph type="title"/>
          </p:nvPr>
        </p:nvSpPr>
        <p:spPr bwMode="auto">
          <a:xfrm>
            <a:off x="35496" y="-380578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Неолимпийские виды спорта (не базовые виды)</a:t>
            </a:r>
            <a:endParaRPr sz="2200" dirty="0"/>
          </a:p>
        </p:txBody>
      </p:sp>
      <p:pic>
        <p:nvPicPr>
          <p:cNvPr id="1929854848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172400" y="51470"/>
            <a:ext cx="745542" cy="394139"/>
          </a:xfrm>
          <a:prstGeom prst="rect">
            <a:avLst/>
          </a:prstGeom>
          <a:noFill/>
          <a:ln>
            <a:noFill/>
          </a:ln>
          <a:effectLst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05DEBE4-8419-420C-845A-9C09891FC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450639"/>
              </p:ext>
            </p:extLst>
          </p:nvPr>
        </p:nvGraphicFramePr>
        <p:xfrm>
          <a:off x="107504" y="555527"/>
          <a:ext cx="8810438" cy="4407162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2928652">
                  <a:extLst>
                    <a:ext uri="{9D8B030D-6E8A-4147-A177-3AD203B41FA5}">
                      <a16:colId xmlns:a16="http://schemas.microsoft.com/office/drawing/2014/main" val="1128940325"/>
                    </a:ext>
                  </a:extLst>
                </a:gridCol>
                <a:gridCol w="542429">
                  <a:extLst>
                    <a:ext uri="{9D8B030D-6E8A-4147-A177-3AD203B41FA5}">
                      <a16:colId xmlns:a16="http://schemas.microsoft.com/office/drawing/2014/main" val="1817951871"/>
                    </a:ext>
                  </a:extLst>
                </a:gridCol>
                <a:gridCol w="542429">
                  <a:extLst>
                    <a:ext uri="{9D8B030D-6E8A-4147-A177-3AD203B41FA5}">
                      <a16:colId xmlns:a16="http://schemas.microsoft.com/office/drawing/2014/main" val="3806600043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3847646226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1338530754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3030517193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1373706434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3204061501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2322594439"/>
                    </a:ext>
                  </a:extLst>
                </a:gridCol>
                <a:gridCol w="436084">
                  <a:extLst>
                    <a:ext uri="{9D8B030D-6E8A-4147-A177-3AD203B41FA5}">
                      <a16:colId xmlns:a16="http://schemas.microsoft.com/office/drawing/2014/main" val="3398536567"/>
                    </a:ext>
                  </a:extLst>
                </a:gridCol>
                <a:gridCol w="872170">
                  <a:extLst>
                    <a:ext uri="{9D8B030D-6E8A-4147-A177-3AD203B41FA5}">
                      <a16:colId xmlns:a16="http://schemas.microsoft.com/office/drawing/2014/main" val="1832779735"/>
                    </a:ext>
                  </a:extLst>
                </a:gridCol>
                <a:gridCol w="872170">
                  <a:extLst>
                    <a:ext uri="{9D8B030D-6E8A-4147-A177-3AD203B41FA5}">
                      <a16:colId xmlns:a16="http://schemas.microsoft.com/office/drawing/2014/main" val="162533289"/>
                    </a:ext>
                  </a:extLst>
                </a:gridCol>
              </a:tblGrid>
              <a:tr h="168601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соревнований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1307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Оценка показателя в баллах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959429"/>
                  </a:ext>
                </a:extLst>
              </a:tr>
              <a:tr h="168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bg1"/>
                          </a:solidFill>
                          <a:effectLst/>
                        </a:rPr>
                        <a:t>место</a:t>
                      </a:r>
                      <a:endParaRPr lang="ru-RU" sz="1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547108"/>
                  </a:ext>
                </a:extLst>
              </a:tr>
              <a:tr h="168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Участие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82969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мира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402816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Европы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192673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мира (общий зачёт, 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099305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мира (этап, 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1068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Европы (общий зачет, 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999298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мира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171673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Европы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706533"/>
                  </a:ext>
                </a:extLst>
              </a:tr>
              <a:tr h="579506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в составе сборной команды России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688294"/>
                  </a:ext>
                </a:extLst>
              </a:tr>
              <a:tr h="289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Спартакиада среди сильнейших спортсменов (комплексные, личные)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599512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России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19767"/>
                  </a:ext>
                </a:extLst>
              </a:tr>
              <a:tr h="1532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России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93531"/>
                  </a:ext>
                </a:extLst>
              </a:tr>
              <a:tr h="50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(юноши/девушки до 18 лет, юниоры/юниорки до 24 лет, 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013184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101045"/>
                  </a:ext>
                </a:extLst>
              </a:tr>
              <a:tr h="28975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Финал Спартакиады учащихся России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0973768"/>
                  </a:ext>
                </a:extLst>
              </a:tr>
              <a:tr h="28975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Финал Спартакиады молодёжи России (личные)</a:t>
                      </a:r>
                    </a:p>
                  </a:txBody>
                  <a:tcPr marL="20793" marR="2079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ru-RU" sz="100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0793" marR="207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694205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5655371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п.3 Порядок проведения конкурсного отбора кандидатов </a:t>
            </a:r>
            <a:b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на должность «спортсмен-инструктор»</a:t>
            </a:r>
            <a:endParaRPr sz="2200"/>
          </a:p>
        </p:txBody>
      </p:sp>
      <p:pic>
        <p:nvPicPr>
          <p:cNvPr id="76980719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217122" y="185028"/>
            <a:ext cx="700822" cy="37049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B51B68-E1D6-4CD6-8B3C-FACE05B47B60}"/>
              </a:ext>
            </a:extLst>
          </p:cNvPr>
          <p:cNvSpPr/>
          <p:nvPr/>
        </p:nvSpPr>
        <p:spPr>
          <a:xfrm>
            <a:off x="457199" y="915566"/>
            <a:ext cx="8579297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 Для рассмотрения кандидатов на должность «спортсмен-инструктор» руководителем региональной федерации или его представителем, действующим на основании соответствующего полномочия (доверенности) в Комиссию предоставляются следующие документы:</a:t>
            </a:r>
            <a:endParaRPr lang="ru-RU" dirty="0"/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3.7.1.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ходатайство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на бланке региональной спортивной федерации о выдвижении кандидата по форме, установленной Приложением 3 к Порядку, с приложением копии свидетельства об аккредитации региональной спортивной федерации;</a:t>
            </a:r>
            <a:endParaRPr lang="ru-RU" dirty="0"/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3.7.2.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анкета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на каждого кандидата, претендующего на должность «спортсмен-инструктор», по форме, установленной Приложением 3 к Порядку;</a:t>
            </a:r>
            <a:endParaRPr lang="ru-RU" dirty="0"/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3.7.3.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копии протоколов соревнований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в которых принимал участие кандидат, подтверждающие указанный в анкете результат (один наивысший в текущем году и один наивысший в предыдущем году), заверенные в установленном порядке печатью и подписью руководителя региональной спортивной федерации;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764397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п.3 Порядок проведения конкурсного отбора кандидатов </a:t>
            </a:r>
            <a:b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на должность «спортсмен-инструктор»</a:t>
            </a:r>
            <a:endParaRPr sz="2200"/>
          </a:p>
        </p:txBody>
      </p:sp>
      <p:pic>
        <p:nvPicPr>
          <p:cNvPr id="402722561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217122" y="185028"/>
            <a:ext cx="700822" cy="37049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33082A-D9F2-44F4-9BA7-5CC06944E092}"/>
              </a:ext>
            </a:extLst>
          </p:cNvPr>
          <p:cNvSpPr/>
          <p:nvPr/>
        </p:nvSpPr>
        <p:spPr>
          <a:xfrm>
            <a:off x="251520" y="844713"/>
            <a:ext cx="885698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3.7.4.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копия договора о взаимном сотрудничестве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заключенного между двумя субъектами Российской Федерации (в случае, если кандидат одновременно выступает на соревнованиях за два региона Российской Федерации и это отражено в протоколе соревнований), заверенная в установленном порядке печатью и подписью руководителя региональной спортивной федерации;</a:t>
            </a:r>
            <a:endParaRPr lang="ru-RU" sz="1600" dirty="0"/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3.7.5.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копия приказа о присвоении спортивного разряда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«Кандидат в мастера спорта» или спортивного звания;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3.7.6.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копия паспорта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(2 и 5 страницы с отметкой о регистрации по месту жительства);</a:t>
            </a:r>
            <a:endParaRPr lang="ru-RU" sz="1600" dirty="0"/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3.7.7. копия документа, подтверждающего включение спортсмена в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список кандидатов спортивной сборной команды Пермского края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соответствующему виду спорта, а также в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список кандидатов спортивной сборной команды Российской Федерации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по соответствующему виду спорта (в случае включения);</a:t>
            </a:r>
            <a:endParaRPr lang="ru-RU" sz="1600" dirty="0"/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3.6.8.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письменное согласие на обработку персональных данных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соответствии с требованиями Федерального закона от 27 июля 2006 г. № 152-ФЗ «О персональных данных» по форме, установленной Приложением 4 к Порядку;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1904716" name="Объект 7"/>
          <p:cNvSpPr>
            <a:spLocks noGrp="1"/>
          </p:cNvSpPr>
          <p:nvPr>
            <p:ph sz="quarter" idx="1"/>
          </p:nvPr>
        </p:nvSpPr>
        <p:spPr bwMode="auto">
          <a:xfrm>
            <a:off x="457200" y="267494"/>
            <a:ext cx="8229600" cy="370332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endParaRPr sz="2200" dirty="0"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endParaRPr sz="2200" dirty="0"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lang="ru-RU" sz="22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Приказ ГКБУ «ЦСП Пермского края» от </a:t>
            </a: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17 августа</a:t>
            </a:r>
            <a:r>
              <a:rPr lang="ru-RU" sz="22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2027 г.          </a:t>
            </a:r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lang="ru-RU" sz="22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41-к-01-03-6 «О порядке отбора кандидатов на должность «спортсмен-инструктор» и согласования кандидатов на должность «старший тренер» в ГКБУ «ЦСП Пермского края»</a:t>
            </a:r>
            <a:endParaRPr lang="ru-RU" sz="2200" b="0" i="0" u="none" strike="noStrike" cap="none" spc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990839977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879034" y="232652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212866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8" y="66673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п.3 Порядок проведения конкурсного отбора кандидатов </a:t>
            </a:r>
            <a:b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на должность «спортсмен-инструктор»</a:t>
            </a:r>
            <a:endParaRPr sz="2200"/>
          </a:p>
        </p:txBody>
      </p:sp>
      <p:sp>
        <p:nvSpPr>
          <p:cNvPr id="1390516965" name="Объект 7"/>
          <p:cNvSpPr>
            <a:spLocks noGrp="1"/>
          </p:cNvSpPr>
          <p:nvPr>
            <p:ph sz="quarter" idx="1"/>
          </p:nvPr>
        </p:nvSpPr>
        <p:spPr bwMode="auto">
          <a:xfrm>
            <a:off x="457200" y="952498"/>
            <a:ext cx="4330824" cy="3895723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lang="ru-RU" sz="14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3.7.9. </a:t>
            </a:r>
            <a:r>
              <a:rPr lang="ru-RU" sz="1400" b="1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приказ или выписка из приказа, подтверждающие прохождение спортивной подготовки</a:t>
            </a:r>
            <a:r>
              <a:rPr lang="ru-RU" sz="14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организациях, относящихся к системе спортивной подготовки в Пермском крае (может не предоставляться победителями и призерами Олимпийских игр и Чемпионатов Мира);</a:t>
            </a:r>
            <a:endParaRPr sz="1400" dirty="0"/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r>
              <a:rPr lang="ru-RU" sz="14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3.7.10.</a:t>
            </a:r>
            <a:r>
              <a:rPr lang="ru-RU" sz="1400" b="1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медицинское заключение </a:t>
            </a:r>
            <a:r>
              <a:rPr lang="ru-RU" sz="1400" b="0" i="0" u="none" strike="noStrike" cap="none" spc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ГБУЗ Пермского края «Врачебно-физкультурный диспансер» о состоянии здоровья либо по результатам углубленного медицинского обследования, действующее в течение 6 (шести) месяцев, по форме, утвержденной приказом Минздрава России от 23 октября 2020 г. № 1144н.</a:t>
            </a:r>
          </a:p>
          <a:p>
            <a:pPr marL="0" indent="0">
              <a:buClr>
                <a:schemeClr val="accent1"/>
              </a:buClr>
              <a:buSzPct val="76000"/>
              <a:buFont typeface="Wingdings 3"/>
              <a:buNone/>
              <a:defRPr/>
            </a:pPr>
            <a:endParaRPr dirty="0"/>
          </a:p>
        </p:txBody>
      </p:sp>
      <p:pic>
        <p:nvPicPr>
          <p:cNvPr id="1840611659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172400" y="185027"/>
            <a:ext cx="745543" cy="394139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BFB9D9-AA53-4F72-8E57-D04DD61C57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977" y="984839"/>
            <a:ext cx="3173821" cy="317382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810668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п.4 Порядок назначения на должность </a:t>
            </a:r>
            <a:b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«спортсмен-инструктор»</a:t>
            </a:r>
            <a:endParaRPr sz="2200" dirty="0"/>
          </a:p>
        </p:txBody>
      </p:sp>
      <p:pic>
        <p:nvPicPr>
          <p:cNvPr id="1659677799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960353" y="185028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1AA9C5-1300-4D34-B77B-787795772883}"/>
              </a:ext>
            </a:extLst>
          </p:cNvPr>
          <p:cNvSpPr/>
          <p:nvPr/>
        </p:nvSpPr>
        <p:spPr>
          <a:xfrm>
            <a:off x="251520" y="844133"/>
            <a:ext cx="88824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4.7. Трудовой договор со спортсменами-инструкторами по базовым олимпийским видам спорта, с которыми Учреждением заключен трудовой договор до 31 декабря текущего календарного года, а также в предшествующем году, и в отношении которых Комиссией было принято решение рекомендовать для назначения на должность «спортсмен-инструктор» на следующий календарный год,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 быть продлен еще на 1 (один) год, но не более 5 (пяти) лет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/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4.8. Трудовой договор со спортсменами-инструкторами, относящимися к базовым олимпийским видам спорта в Пермском крае, утвержденным приказом Минспорта России, являющимися членами сборной команды России основного состава, выступавшими в составе сборной России на официальных международных соревнованиях не менее 2 (двух) лет, а также являющимися членами олимпийской сборной Токио-2020, Пекин-2022 и последующих олимпийских игр,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может быть заключен на срок 2 (два) года.</a:t>
            </a:r>
            <a:endParaRPr lang="ru-RU" sz="1600" dirty="0"/>
          </a:p>
          <a:p>
            <a:pPr>
              <a:buClr>
                <a:schemeClr val="accent1"/>
              </a:buClr>
              <a:buSzPct val="76000"/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4.9. Кандидат, имеющий договор о сотрудничестве между двумя органами исполнительной власти в сфере физической культуры и спорта субъектов Российской Федерации(параллельный зачет), где принадлежность спортсмена к Пермского краю является основной. Может быть принят на ставку при условии, если не является работником Федерального государственного бюджетного учреждения  «Центр спортивной подготовки сборных команд России».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464653"/>
                </a:solidFill>
                <a:ea typeface="Trebuchet MS"/>
                <a:cs typeface="Trebuchet MS"/>
              </a:rPr>
              <a:t>п.4 Порядок назначения на должность </a:t>
            </a:r>
            <a:br>
              <a:rPr lang="ru-RU" sz="2000" b="1" dirty="0">
                <a:solidFill>
                  <a:srgbClr val="464653"/>
                </a:solidFill>
                <a:ea typeface="Trebuchet MS"/>
                <a:cs typeface="Trebuchet MS"/>
              </a:rPr>
            </a:br>
            <a:r>
              <a:rPr lang="ru-RU" sz="2000" b="1" dirty="0">
                <a:solidFill>
                  <a:srgbClr val="464653"/>
                </a:solidFill>
                <a:ea typeface="Trebuchet MS"/>
                <a:cs typeface="Trebuchet MS"/>
              </a:rPr>
              <a:t>«спортсмен-инструктор»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9208" y="1100678"/>
            <a:ext cx="4690864" cy="3703320"/>
          </a:xfrm>
        </p:spPr>
        <p:txBody>
          <a:bodyPr/>
          <a:lstStyle/>
          <a:p>
            <a:pPr marL="0" lvl="0" indent="0">
              <a:buClr>
                <a:srgbClr val="727CA3"/>
              </a:buClr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4.10. Кандидат, имеющий договор о сотрудничестве между двумя органами исполнительной власти в сфере физической культуры и спорта субъектов Российской Федерации (параллельный зачет), где принадлежность спортсмена к Пермскому краю не является основной, принимается на  0,5 ставки.</a:t>
            </a:r>
          </a:p>
          <a:p>
            <a:pPr marL="0" lvl="0" indent="0">
              <a:buClr>
                <a:srgbClr val="727CA3"/>
              </a:buClr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4.12. Из числа кандидатов, не назначенных на должность «спортсмен-инструктор», решением Комиссии формируется 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резервный список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соответствии с рейтингом, определенным при расчете баллов.</a:t>
            </a:r>
            <a:endParaRPr lang="ru-RU" sz="1400" dirty="0">
              <a:solidFill>
                <a:prstClr val="black"/>
              </a:solidFill>
            </a:endParaRPr>
          </a:p>
          <a:p>
            <a:pPr marL="0" lvl="0" indent="0">
              <a:buClr>
                <a:srgbClr val="727CA3"/>
              </a:buClr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4.13. Кандидаты на должность «спортсмен-инструктор», включенные в резервный список, имеют право назначения на указанную должность при появлении вакантных мест.</a:t>
            </a:r>
            <a:endParaRPr lang="ru-RU" sz="1400" dirty="0">
              <a:solidFill>
                <a:prstClr val="black"/>
              </a:solidFill>
            </a:endParaRPr>
          </a:p>
          <a:p>
            <a:pPr marL="0" lvl="0" indent="0">
              <a:buClr>
                <a:srgbClr val="727CA3"/>
              </a:buClr>
              <a:buNone/>
              <a:defRPr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6768C8-8182-4D8D-AA55-8F9C8A70D5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00678"/>
            <a:ext cx="3075806" cy="30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72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331640" y="4894008"/>
            <a:ext cx="65347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BCE9F063-4C1A-40AA-B741-A04E125D1E3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44018" y="612438"/>
          <a:ext cx="8784466" cy="333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49">
                <a:tc rowSpan="2">
                  <a:txBody>
                    <a:bodyPr/>
                    <a:lstStyle/>
                    <a:p>
                      <a:r>
                        <a:rPr lang="ru-RU" sz="1400" b="1" dirty="0">
                          <a:latin typeface="Corbel" pitchFamily="34" charset="0"/>
                        </a:rPr>
                        <a:t>Срок на который виды спорта включены в перечень</a:t>
                      </a:r>
                    </a:p>
                  </a:txBody>
                  <a:tcPr marT="34290" marB="34290">
                    <a:solidFill>
                      <a:srgbClr val="E5234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Corbel" pitchFamily="34" charset="0"/>
                        </a:rPr>
                        <a:t>Виды спорта,</a:t>
                      </a:r>
                      <a:r>
                        <a:rPr lang="ru-RU" sz="1400" baseline="0" dirty="0">
                          <a:latin typeface="Corbel" pitchFamily="34" charset="0"/>
                        </a:rPr>
                        <a:t> включенные в программу Олимпийских игр</a:t>
                      </a:r>
                      <a:endParaRPr lang="ru-RU" sz="1400" dirty="0">
                        <a:latin typeface="Corbel" pitchFamily="34" charset="0"/>
                      </a:endParaRPr>
                    </a:p>
                  </a:txBody>
                  <a:tcPr marT="34290" marB="34290"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Corbel" pitchFamily="34" charset="0"/>
                        </a:rPr>
                        <a:t>Иные виды спорта развиваемые в Пермском крае</a:t>
                      </a:r>
                    </a:p>
                  </a:txBody>
                  <a:tcPr marT="34290" marB="34290">
                    <a:solidFill>
                      <a:srgbClr val="E523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2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itchFamily="34" charset="0"/>
                        </a:rPr>
                        <a:t>Летние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itchFamily="34" charset="0"/>
                        </a:rPr>
                        <a:t>Зимние</a:t>
                      </a:r>
                    </a:p>
                  </a:txBody>
                  <a:tcPr marT="34290" marB="3429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537"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с 2026 до 2029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Легкая атлетика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Плавание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Конькобежный спорт Лыжное двоеборье 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Лыжные гонки 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Фигурное катание на коньках 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Фристайл 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Киокушин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Восточное боевое единоборство</a:t>
                      </a:r>
                    </a:p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Ушу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891"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с 2026 до 2028 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Скалолазание</a:t>
                      </a:r>
                    </a:p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 2027 по 2030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(включительно)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Баскетбол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Бокс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Дзюдо</a:t>
                      </a:r>
                    </a:p>
                    <a:p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orbel" panose="020B0503020204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Прыжки на лыжах с трамплина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Санный спорт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Кикбоксинг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Самбо</a:t>
                      </a:r>
                    </a:p>
                    <a:p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orbel" panose="020B0503020204020204" pitchFamily="34" charset="0"/>
                        </a:rPr>
                        <a:t>Спортивное ориентирование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418762809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F214085-1BA6-4E46-8C45-AA599BDE3E01}"/>
              </a:ext>
            </a:extLst>
          </p:cNvPr>
          <p:cNvSpPr txBox="1"/>
          <p:nvPr/>
        </p:nvSpPr>
        <p:spPr>
          <a:xfrm>
            <a:off x="2627785" y="4083919"/>
            <a:ext cx="63367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bg2">
                    <a:lumMod val="10000"/>
                  </a:schemeClr>
                </a:solidFill>
                <a:latin typeface="Corbel" pitchFamily="34" charset="0"/>
                <a:cs typeface="Times New Roman" pitchFamily="18" charset="0"/>
              </a:rPr>
              <a:t>Всего</a:t>
            </a:r>
            <a:r>
              <a:rPr lang="ru-RU" sz="27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2700" b="1" dirty="0">
                <a:solidFill>
                  <a:schemeClr val="bg2">
                    <a:lumMod val="10000"/>
                  </a:schemeClr>
                </a:solidFill>
                <a:latin typeface="Corbel" pitchFamily="34" charset="0"/>
                <a:cs typeface="Times New Roman" pitchFamily="18" charset="0"/>
              </a:rPr>
              <a:t>видов спорта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7FC6E3E8-61F9-4488-A11A-BB18FA1D11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9512" y="-115416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Базовые виды спорта Пермского края, утвержденные приказом Минспорта России от </a:t>
            </a:r>
            <a:r>
              <a:rPr lang="ru-RU" sz="2000" b="1" dirty="0">
                <a:latin typeface="Trebuchet MS"/>
                <a:ea typeface="Trebuchet MS"/>
                <a:cs typeface="Trebuchet MS"/>
              </a:rPr>
              <a:t>19 января</a:t>
            </a: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 2026 г. № 6</a:t>
            </a: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231147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5820875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п.2 Требования к кандидатам на должность «спортсмен-инструктор»</a:t>
            </a:r>
            <a:endParaRPr sz="2200" b="1"/>
          </a:p>
        </p:txBody>
      </p:sp>
      <p:pic>
        <p:nvPicPr>
          <p:cNvPr id="105011908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012384" y="185028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80EF6E-B62D-468D-BC4B-0EE4C4060236}"/>
              </a:ext>
            </a:extLst>
          </p:cNvPr>
          <p:cNvSpPr/>
          <p:nvPr/>
        </p:nvSpPr>
        <p:spPr>
          <a:xfrm>
            <a:off x="395536" y="1078741"/>
            <a:ext cx="8424936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2.1.1. включение кандидатуры в списки спортивных сборных команд Пермского края;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2.1.2. наличие гражданства Российской Федерации;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2.1.3. наличие спортивного разряда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ниже «Кандидат в мастера спорта»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(претенденты со спортивным разрядом ниже указанного не рассматриваются);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2.1.4.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достижение возраста 16 лет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момент подачи документов;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(допускаются к рассмотрению кандидаты, достигшие возраста 14 лет, по видам спорта, относящимся к олимпийским видам спорта с ранней специализацией: плавание, фигурное катание на коньках, художественная гимнастика, спортивная гимнастика);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2.1.5. участие в составе сборной команды Пермского края на официальных спортивных мероприятиях, включенных в Единый календарный план межрегиональных, всероссийских и международных физкультурных мероприятий и спортивных мероприятий и в календарный план официальных физкультурных мероприятий и спортивных мероприятий Пермского края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менее 1 (одного) года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211659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п.2 Требования к кандидатам на должность «спортсмен-инструктор»</a:t>
            </a:r>
            <a:endParaRPr sz="2000" b="1"/>
          </a:p>
        </p:txBody>
      </p:sp>
      <p:pic>
        <p:nvPicPr>
          <p:cNvPr id="1901124231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002859" y="185028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36F6CC2-2AC9-4C53-A7FE-96CB3F114E8F}"/>
              </a:ext>
            </a:extLst>
          </p:cNvPr>
          <p:cNvSpPr/>
          <p:nvPr/>
        </p:nvSpPr>
        <p:spPr>
          <a:xfrm>
            <a:off x="169169" y="987574"/>
            <a:ext cx="8939335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2.1.6. наличие действующей регистрации в установленном порядке по месту жительства или по месту пребывания на территории Пермского края;</a:t>
            </a:r>
            <a:endParaRPr lang="ru-RU" dirty="0"/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2.1.7. наличие медицинского заключения ГБУЗ Пермского края «Врачебно-физкультурный диспансер» о состоянии здоровья либо по результатам углубленного медицинского обследования, действующего в течение 6 (шести) месяцев по форме, утвержденной приказом Минздрава России от 19 мая 2026 г.       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484н;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2.1.8. прохождение кандидатом спортивной подготовки по соответствующему виду спорта в организациях, относящихся к системе спортивной подготовки.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88536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199" y="66674"/>
            <a:ext cx="8229600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п.3 Порядок проведения конкурсного отбора кандидатов </a:t>
            </a:r>
            <a:b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</a:br>
            <a:r>
              <a:rPr lang="ru-RU" sz="2000" b="1" i="0" u="none" strike="noStrike" cap="none" spc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на должность «спортсмен-инструктор»</a:t>
            </a:r>
            <a:endParaRPr sz="2200"/>
          </a:p>
        </p:txBody>
      </p:sp>
      <p:pic>
        <p:nvPicPr>
          <p:cNvPr id="1245477003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960353" y="185028"/>
            <a:ext cx="957591" cy="50624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487318-A3C4-484D-B70A-4FFEE67D56AF}"/>
              </a:ext>
            </a:extLst>
          </p:cNvPr>
          <p:cNvSpPr/>
          <p:nvPr/>
        </p:nvSpPr>
        <p:spPr>
          <a:xfrm>
            <a:off x="234071" y="996016"/>
            <a:ext cx="46259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SzPct val="76000"/>
              <a:defRPr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3.4. Рейтинг кандидатов на должность «спортсмен-инструктор» формируется с учетом  приоритетности видов спорта и наибольшему количеству набранных баллов, согласно приложению 1 к Порядку. </a:t>
            </a:r>
            <a:endParaRPr lang="ru-RU" dirty="0"/>
          </a:p>
        </p:txBody>
      </p:sp>
      <p:pic>
        <p:nvPicPr>
          <p:cNvPr id="1026" name="Picture 2" descr="C:\Users\ZinovevaTA\Desktop\312ada73b01c11f1967e46440a659148_1.jf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96016"/>
            <a:ext cx="3456384" cy="359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69436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411510"/>
            <a:ext cx="8229600" cy="367240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algn="r">
              <a:buNone/>
              <a:defRPr sz="3200" b="0" cap="none"/>
            </a:lvl1pPr>
          </a:lstStyle>
          <a:p>
            <a:pPr algn="ctr">
              <a:defRPr/>
            </a:pPr>
            <a:b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ru-RU" sz="14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Приложение 1</a:t>
            </a:r>
            <a:b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b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b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ru-RU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Приоритетность видов спорта и результативность на официальных всероссийских и международных спортивных мероприятиях.</a:t>
            </a:r>
            <a:endParaRPr sz="2800" b="1" i="0" u="none" strike="noStrike" cap="none" spc="0" dirty="0">
              <a:solidFill>
                <a:schemeClr val="tx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125760" name="Заголовок 1"/>
          <p:cNvSpPr>
            <a:spLocks noGrp="1"/>
          </p:cNvSpPr>
          <p:nvPr>
            <p:ph type="title"/>
          </p:nvPr>
        </p:nvSpPr>
        <p:spPr bwMode="auto">
          <a:xfrm>
            <a:off x="107504" y="-259432"/>
            <a:ext cx="9083354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(базовые виды, олимпийская дисциплина)</a:t>
            </a:r>
            <a:endParaRPr sz="2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400CCF5F-538A-4CDD-AADC-718985EB3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604914"/>
              </p:ext>
            </p:extLst>
          </p:nvPr>
        </p:nvGraphicFramePr>
        <p:xfrm>
          <a:off x="143508" y="699542"/>
          <a:ext cx="8856979" cy="4087133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348058">
                  <a:extLst>
                    <a:ext uri="{9D8B030D-6E8A-4147-A177-3AD203B41FA5}">
                      <a16:colId xmlns:a16="http://schemas.microsoft.com/office/drawing/2014/main" val="1590849201"/>
                    </a:ext>
                  </a:extLst>
                </a:gridCol>
                <a:gridCol w="561559">
                  <a:extLst>
                    <a:ext uri="{9D8B030D-6E8A-4147-A177-3AD203B41FA5}">
                      <a16:colId xmlns:a16="http://schemas.microsoft.com/office/drawing/2014/main" val="3767354331"/>
                    </a:ext>
                  </a:extLst>
                </a:gridCol>
                <a:gridCol w="560766">
                  <a:extLst>
                    <a:ext uri="{9D8B030D-6E8A-4147-A177-3AD203B41FA5}">
                      <a16:colId xmlns:a16="http://schemas.microsoft.com/office/drawing/2014/main" val="2049511316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4071172073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3603737187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1751048211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3299748090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2247177586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291172438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3134565033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3143657851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34987907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1623315930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1292499055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4105012885"/>
                    </a:ext>
                  </a:extLst>
                </a:gridCol>
                <a:gridCol w="451464">
                  <a:extLst>
                    <a:ext uri="{9D8B030D-6E8A-4147-A177-3AD203B41FA5}">
                      <a16:colId xmlns:a16="http://schemas.microsoft.com/office/drawing/2014/main" val="1409771272"/>
                    </a:ext>
                  </a:extLst>
                </a:gridCol>
                <a:gridCol w="445561">
                  <a:extLst>
                    <a:ext uri="{9D8B030D-6E8A-4147-A177-3AD203B41FA5}">
                      <a16:colId xmlns:a16="http://schemas.microsoft.com/office/drawing/2014/main" val="534200647"/>
                    </a:ext>
                  </a:extLst>
                </a:gridCol>
                <a:gridCol w="72003">
                  <a:extLst>
                    <a:ext uri="{9D8B030D-6E8A-4147-A177-3AD203B41FA5}">
                      <a16:colId xmlns:a16="http://schemas.microsoft.com/office/drawing/2014/main" val="4108705191"/>
                    </a:ext>
                  </a:extLst>
                </a:gridCol>
              </a:tblGrid>
              <a:tr h="36465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соревнований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(оценка показателя в баллах)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728039"/>
                  </a:ext>
                </a:extLst>
              </a:tr>
              <a:tr h="174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место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117755"/>
                  </a:ext>
                </a:extLst>
              </a:tr>
              <a:tr h="351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5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Участие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726046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Олимпийские игры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385636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мира (личные)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104567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Чемпионат Европы (личные)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28742"/>
                  </a:ext>
                </a:extLst>
              </a:tr>
              <a:tr h="504163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мира (общий зачёт, личные)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3850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3750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3650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3550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3450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3350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3250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3150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073692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мира (этап, личные)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670722"/>
                  </a:ext>
                </a:extLst>
              </a:tr>
              <a:tr h="534258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Кубок Европы (общий зачет, личные)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3100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162630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мира (личные)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692814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pPr marL="0" marR="21018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Первенство Европы (личные)</a:t>
                      </a:r>
                    </a:p>
                  </a:txBody>
                  <a:tcPr marL="23825" marR="2382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2900</a:t>
                      </a:r>
                      <a:endParaRPr lang="ru-RU" sz="105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458633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125760" name="Заголовок 1"/>
          <p:cNvSpPr>
            <a:spLocks noGrp="1"/>
          </p:cNvSpPr>
          <p:nvPr>
            <p:ph type="title"/>
          </p:nvPr>
        </p:nvSpPr>
        <p:spPr bwMode="auto">
          <a:xfrm>
            <a:off x="35496" y="-308570"/>
            <a:ext cx="9433048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(базовые виды, олимпийская дисциплина)</a:t>
            </a:r>
            <a:endParaRPr sz="2200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CE2C53A-D788-4C27-A312-45C03E73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539391"/>
              </p:ext>
            </p:extLst>
          </p:nvPr>
        </p:nvGraphicFramePr>
        <p:xfrm>
          <a:off x="107504" y="483518"/>
          <a:ext cx="9001012" cy="892575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369978">
                  <a:extLst>
                    <a:ext uri="{9D8B030D-6E8A-4147-A177-3AD203B41FA5}">
                      <a16:colId xmlns:a16="http://schemas.microsoft.com/office/drawing/2014/main" val="136630168"/>
                    </a:ext>
                  </a:extLst>
                </a:gridCol>
                <a:gridCol w="570691">
                  <a:extLst>
                    <a:ext uri="{9D8B030D-6E8A-4147-A177-3AD203B41FA5}">
                      <a16:colId xmlns:a16="http://schemas.microsoft.com/office/drawing/2014/main" val="1416529774"/>
                    </a:ext>
                  </a:extLst>
                </a:gridCol>
                <a:gridCol w="569884">
                  <a:extLst>
                    <a:ext uri="{9D8B030D-6E8A-4147-A177-3AD203B41FA5}">
                      <a16:colId xmlns:a16="http://schemas.microsoft.com/office/drawing/2014/main" val="3519302230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309219718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2168770598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3082638579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1532160317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347614149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3172432356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4243770669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2777986421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2831608773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1541471627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1043267304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352456285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611840749"/>
                    </a:ext>
                  </a:extLst>
                </a:gridCol>
                <a:gridCol w="458806">
                  <a:extLst>
                    <a:ext uri="{9D8B030D-6E8A-4147-A177-3AD203B41FA5}">
                      <a16:colId xmlns:a16="http://schemas.microsoft.com/office/drawing/2014/main" val="1731779992"/>
                    </a:ext>
                  </a:extLst>
                </a:gridCol>
                <a:gridCol w="67175">
                  <a:extLst>
                    <a:ext uri="{9D8B030D-6E8A-4147-A177-3AD203B41FA5}">
                      <a16:colId xmlns:a16="http://schemas.microsoft.com/office/drawing/2014/main" val="3761980555"/>
                    </a:ext>
                  </a:extLst>
                </a:gridCol>
              </a:tblGrid>
              <a:tr h="36465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соревнований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(оценка показателя в баллах)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100075"/>
                  </a:ext>
                </a:extLst>
              </a:tr>
              <a:tr h="174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место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406620"/>
                  </a:ext>
                </a:extLst>
              </a:tr>
              <a:tr h="351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Участие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272061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9F7D3F0-9195-4004-8B10-09DB7F6BF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582268"/>
              </p:ext>
            </p:extLst>
          </p:nvPr>
        </p:nvGraphicFramePr>
        <p:xfrm>
          <a:off x="107504" y="1365218"/>
          <a:ext cx="9001000" cy="3510788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380278">
                  <a:extLst>
                    <a:ext uri="{9D8B030D-6E8A-4147-A177-3AD203B41FA5}">
                      <a16:colId xmlns:a16="http://schemas.microsoft.com/office/drawing/2014/main" val="2462728660"/>
                    </a:ext>
                  </a:extLst>
                </a:gridCol>
                <a:gridCol w="574982">
                  <a:extLst>
                    <a:ext uri="{9D8B030D-6E8A-4147-A177-3AD203B41FA5}">
                      <a16:colId xmlns:a16="http://schemas.microsoft.com/office/drawing/2014/main" val="271277652"/>
                    </a:ext>
                  </a:extLst>
                </a:gridCol>
                <a:gridCol w="574170">
                  <a:extLst>
                    <a:ext uri="{9D8B030D-6E8A-4147-A177-3AD203B41FA5}">
                      <a16:colId xmlns:a16="http://schemas.microsoft.com/office/drawing/2014/main" val="1668980852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669729335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2419984533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539511063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3208573651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3975071013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3502850644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2056893241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2627485589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1615767905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1611394415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2966067418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1171876880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2410420913"/>
                    </a:ext>
                  </a:extLst>
                </a:gridCol>
                <a:gridCol w="462255">
                  <a:extLst>
                    <a:ext uri="{9D8B030D-6E8A-4147-A177-3AD203B41FA5}">
                      <a16:colId xmlns:a16="http://schemas.microsoft.com/office/drawing/2014/main" val="2370201483"/>
                    </a:ext>
                  </a:extLst>
                </a:gridCol>
              </a:tblGrid>
              <a:tr h="1319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в составе сборной команды России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499522"/>
                  </a:ext>
                </a:extLst>
              </a:tr>
              <a:tr h="5795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Спартакиада среди сильнейших спортсменов (комплексные, личные)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0984819"/>
                  </a:ext>
                </a:extLst>
              </a:tr>
              <a:tr h="31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(личные)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394712"/>
                  </a:ext>
                </a:extLst>
              </a:tr>
              <a:tr h="31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 (командные)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991891"/>
                  </a:ext>
                </a:extLst>
              </a:tr>
              <a:tr h="31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России (общий зачет, личные)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971004"/>
                  </a:ext>
                </a:extLst>
              </a:tr>
              <a:tr h="319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Кубок России (общий зачет, командные)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675" marR="206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850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26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125760" name="Заголовок 1"/>
          <p:cNvSpPr>
            <a:spLocks noGrp="1"/>
          </p:cNvSpPr>
          <p:nvPr>
            <p:ph type="title"/>
          </p:nvPr>
        </p:nvSpPr>
        <p:spPr bwMode="auto">
          <a:xfrm>
            <a:off x="35496" y="-308570"/>
            <a:ext cx="9433048" cy="74295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ru-RU" sz="2000" b="1" i="0" u="none" strike="noStrike" cap="none" spc="0" dirty="0">
                <a:solidFill>
                  <a:schemeClr val="tx2"/>
                </a:solidFill>
                <a:latin typeface="Trebuchet MS"/>
                <a:ea typeface="Trebuchet MS"/>
                <a:cs typeface="Trebuchet MS"/>
              </a:rPr>
              <a:t>Олимпийские виды спорта (базовые виды, олимпийская дисциплина)</a:t>
            </a:r>
            <a:endParaRPr sz="2200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CE2C53A-D788-4C27-A312-45C03E73F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99257"/>
              </p:ext>
            </p:extLst>
          </p:nvPr>
        </p:nvGraphicFramePr>
        <p:xfrm>
          <a:off x="94593" y="411510"/>
          <a:ext cx="9013921" cy="890634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371943">
                  <a:extLst>
                    <a:ext uri="{9D8B030D-6E8A-4147-A177-3AD203B41FA5}">
                      <a16:colId xmlns:a16="http://schemas.microsoft.com/office/drawing/2014/main" val="136630168"/>
                    </a:ext>
                  </a:extLst>
                </a:gridCol>
                <a:gridCol w="571510">
                  <a:extLst>
                    <a:ext uri="{9D8B030D-6E8A-4147-A177-3AD203B41FA5}">
                      <a16:colId xmlns:a16="http://schemas.microsoft.com/office/drawing/2014/main" val="1416529774"/>
                    </a:ext>
                  </a:extLst>
                </a:gridCol>
                <a:gridCol w="570701">
                  <a:extLst>
                    <a:ext uri="{9D8B030D-6E8A-4147-A177-3AD203B41FA5}">
                      <a16:colId xmlns:a16="http://schemas.microsoft.com/office/drawing/2014/main" val="3519302230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309219718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2168770598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3082638579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1532160317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347614149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3172432356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4243770669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2777986421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2831608773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1541471627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1043267304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352456285"/>
                    </a:ext>
                  </a:extLst>
                </a:gridCol>
                <a:gridCol w="459464">
                  <a:extLst>
                    <a:ext uri="{9D8B030D-6E8A-4147-A177-3AD203B41FA5}">
                      <a16:colId xmlns:a16="http://schemas.microsoft.com/office/drawing/2014/main" val="611840749"/>
                    </a:ext>
                  </a:extLst>
                </a:gridCol>
                <a:gridCol w="454717">
                  <a:extLst>
                    <a:ext uri="{9D8B030D-6E8A-4147-A177-3AD203B41FA5}">
                      <a16:colId xmlns:a16="http://schemas.microsoft.com/office/drawing/2014/main" val="1731779992"/>
                    </a:ext>
                  </a:extLst>
                </a:gridCol>
                <a:gridCol w="72018">
                  <a:extLst>
                    <a:ext uri="{9D8B030D-6E8A-4147-A177-3AD203B41FA5}">
                      <a16:colId xmlns:a16="http://schemas.microsoft.com/office/drawing/2014/main" val="3761980555"/>
                    </a:ext>
                  </a:extLst>
                </a:gridCol>
              </a:tblGrid>
              <a:tr h="364659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Уровень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соревнований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Результаты выступления на официальных спортивных соревнованиях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(оценка показателя в баллах)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100075"/>
                  </a:ext>
                </a:extLst>
              </a:tr>
              <a:tr h="174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</a:rPr>
                        <a:t>место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406620"/>
                  </a:ext>
                </a:extLst>
              </a:tr>
              <a:tr h="351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bg1"/>
                          </a:solidFill>
                          <a:effectLst/>
                        </a:rPr>
                        <a:t>Участие</a:t>
                      </a:r>
                      <a:endParaRPr lang="ru-RU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825" marR="238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23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272061"/>
                  </a:ext>
                </a:extLst>
              </a:tr>
            </a:tbl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1EB3C19-BA2C-4EF3-88A9-F663A5834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268596"/>
              </p:ext>
            </p:extLst>
          </p:nvPr>
        </p:nvGraphicFramePr>
        <p:xfrm>
          <a:off x="97035" y="1275606"/>
          <a:ext cx="8990464" cy="3835568"/>
        </p:xfrm>
        <a:graphic>
          <a:graphicData uri="http://schemas.openxmlformats.org/drawingml/2006/table">
            <a:tbl>
              <a:tblPr>
                <a:tableStyleId>{17292A2E-F333-43FB-9621-5CBBE7FDCDCB}</a:tableStyleId>
              </a:tblPr>
              <a:tblGrid>
                <a:gridCol w="1378662">
                  <a:extLst>
                    <a:ext uri="{9D8B030D-6E8A-4147-A177-3AD203B41FA5}">
                      <a16:colId xmlns:a16="http://schemas.microsoft.com/office/drawing/2014/main" val="3589250600"/>
                    </a:ext>
                  </a:extLst>
                </a:gridCol>
                <a:gridCol w="574308">
                  <a:extLst>
                    <a:ext uri="{9D8B030D-6E8A-4147-A177-3AD203B41FA5}">
                      <a16:colId xmlns:a16="http://schemas.microsoft.com/office/drawing/2014/main" val="1035564707"/>
                    </a:ext>
                  </a:extLst>
                </a:gridCol>
                <a:gridCol w="573498">
                  <a:extLst>
                    <a:ext uri="{9D8B030D-6E8A-4147-A177-3AD203B41FA5}">
                      <a16:colId xmlns:a16="http://schemas.microsoft.com/office/drawing/2014/main" val="1856526400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1920280940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3691616611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2523982256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3218172090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1509890823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3144565494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307978160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3215952090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1836836212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1739174522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3504520483"/>
                    </a:ext>
                  </a:extLst>
                </a:gridCol>
                <a:gridCol w="461714">
                  <a:extLst>
                    <a:ext uri="{9D8B030D-6E8A-4147-A177-3AD203B41FA5}">
                      <a16:colId xmlns:a16="http://schemas.microsoft.com/office/drawing/2014/main" val="2421218042"/>
                    </a:ext>
                  </a:extLst>
                </a:gridCol>
                <a:gridCol w="440377">
                  <a:extLst>
                    <a:ext uri="{9D8B030D-6E8A-4147-A177-3AD203B41FA5}">
                      <a16:colId xmlns:a16="http://schemas.microsoft.com/office/drawing/2014/main" val="2589059367"/>
                    </a:ext>
                  </a:extLst>
                </a:gridCol>
                <a:gridCol w="483051">
                  <a:extLst>
                    <a:ext uri="{9D8B030D-6E8A-4147-A177-3AD203B41FA5}">
                      <a16:colId xmlns:a16="http://schemas.microsoft.com/office/drawing/2014/main" val="1897315638"/>
                    </a:ext>
                  </a:extLst>
                </a:gridCol>
              </a:tblGrid>
              <a:tr h="776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(юноши/девушки до 18 лет, юниоры/юниорки до 24 лет, личные)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41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019329"/>
                  </a:ext>
                </a:extLst>
              </a:tr>
              <a:tr h="328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Первенство России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(командные)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929230"/>
                  </a:ext>
                </a:extLst>
              </a:tr>
              <a:tr h="1012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международные соревнования среди лиц без ограничения верхней границы возраста (личные)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173676"/>
                  </a:ext>
                </a:extLst>
              </a:tr>
              <a:tr h="49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 Спартакиады учащихся России (личные)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453326"/>
                  </a:ext>
                </a:extLst>
              </a:tr>
              <a:tr h="49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 Спартакиады молодёжи России (личные)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strike="sng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62558"/>
                  </a:ext>
                </a:extLst>
              </a:tr>
              <a:tr h="670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Всероссийские соревнования, включённые в ЕКП Мин. Спорта РФ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88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489" marR="174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07311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36476E5-5062-4233-AD25-C7C6131AC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09617" y="884238"/>
            <a:ext cx="1700460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2748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3017</TotalTime>
  <Words>4482</Words>
  <Application>Microsoft Office PowerPoint</Application>
  <DocSecurity>0</DocSecurity>
  <PresentationFormat>Экран (16:9)</PresentationFormat>
  <Paragraphs>1910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Times New Roman</vt:lpstr>
      <vt:lpstr>Trebuchet MS</vt:lpstr>
      <vt:lpstr>Wingdings</vt:lpstr>
      <vt:lpstr>Wingdings 3</vt:lpstr>
      <vt:lpstr>Arial</vt:lpstr>
      <vt:lpstr>Calibri</vt:lpstr>
      <vt:lpstr>Corbel</vt:lpstr>
      <vt:lpstr>Начальная</vt:lpstr>
      <vt:lpstr>Отбор кандидатов на должность «спортсмен-инструктор» в ГКБУ «ЦСП Пермского края» на 2027 год</vt:lpstr>
      <vt:lpstr>Презентация PowerPoint</vt:lpstr>
      <vt:lpstr>п.2 Требования к кандидатам на должность «спортсмен-инструктор»</vt:lpstr>
      <vt:lpstr>п.2 Требования к кандидатам на должность «спортсмен-инструктор»</vt:lpstr>
      <vt:lpstr>п.3 Порядок проведения конкурсного отбора кандидатов  на должность «спортсмен-инструктор»</vt:lpstr>
      <vt:lpstr> Приложение 1   Приоритетность видов спорта и результативность на официальных всероссийских и международных спортивных мероприятиях.</vt:lpstr>
      <vt:lpstr>Олимпийские виды спорта (базовые виды, олимпийская дисциплина)</vt:lpstr>
      <vt:lpstr>Олимпийские виды спорта (базовые виды, олимпийская дисциплина)</vt:lpstr>
      <vt:lpstr>Олимпийские виды спорта (базовые виды, олимпийская дисциплина)</vt:lpstr>
      <vt:lpstr>Неолимпийские виды спорта (базовые виды)</vt:lpstr>
      <vt:lpstr>Олимпийские виды спорта (базовые виды, неолимпийская дисциплина)</vt:lpstr>
      <vt:lpstr>Олимпийские виды спорта (базовые виды, неолимпийская дисциплина)</vt:lpstr>
      <vt:lpstr>Олимпийские виды спорта (не базовые виды, олимпийская дисциплина)</vt:lpstr>
      <vt:lpstr>Олимпийские виды спорта (не базовые виды, олимпийская дисциплина)</vt:lpstr>
      <vt:lpstr>Олимпийские виды спорта (не базовые виды, неолимпийская дисциплина)</vt:lpstr>
      <vt:lpstr>Олимпийские виды спорта (не базовые виды, неолимпийская дисциплина)</vt:lpstr>
      <vt:lpstr>Неолимпийские виды спорта (не базовые виды)</vt:lpstr>
      <vt:lpstr>п.3 Порядок проведения конкурсного отбора кандидатов  на должность «спортсмен-инструктор»</vt:lpstr>
      <vt:lpstr>п.3 Порядок проведения конкурсного отбора кандидатов  на должность «спортсмен-инструктор»</vt:lpstr>
      <vt:lpstr>п.3 Порядок проведения конкурсного отбора кандидатов  на должность «спортсмен-инструктор»</vt:lpstr>
      <vt:lpstr>п.4 Порядок назначения на должность  «спортсмен-инструктор»</vt:lpstr>
      <vt:lpstr>п.4 Порядок назначения на должность  «спортсмен-инструктор»</vt:lpstr>
      <vt:lpstr>Базовые виды спорта Пермского края, утвержденные приказом Минспорта России от 19 января 2026 г. № 6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развития КГБУ «Центр спортивной подготовки»</dc:title>
  <dc:creator>LyaminDY</dc:creator>
  <cp:lastModifiedBy>Наталья Данильченко</cp:lastModifiedBy>
  <cp:revision>250</cp:revision>
  <dcterms:created xsi:type="dcterms:W3CDTF">2021-03-01T05:43:32Z</dcterms:created>
  <dcterms:modified xsi:type="dcterms:W3CDTF">2026-09-14T11:25:09Z</dcterms:modified>
  <dc:identifier/>
  <dc:language/>
  <cp:version/>
</cp:coreProperties>
</file>