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352" r:id="rId9"/>
  </p:sldIdLst>
  <p:sldSz cx="9144000" cy="5143500" type="screen16x9"/>
  <p:notesSz cx="9144000" cy="51435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orbel" panose="020B0503020204020204" pitchFamily="34" charset="0"/>
      <p:regular r:id="rId15"/>
      <p:bold r:id="rId16"/>
      <p:italic r:id="rId17"/>
      <p:boldItalic r:id="rId18"/>
    </p:embeddedFont>
    <p:embeddedFont>
      <p:font typeface="Trebuchet MS" panose="020B0603020202020204" pitchFamily="34" charset="0"/>
      <p:regular r:id="rId19"/>
      <p:bold r:id="rId20"/>
      <p:italic r:id="rId21"/>
      <p:boldItalic r:id="rId22"/>
    </p:embeddedFont>
    <p:embeddedFont>
      <p:font typeface="Wingdings 3" panose="05040102010807070707" pitchFamily="18" charset="2"/>
      <p:regular r:id="rId23"/>
    </p:embeddedFont>
  </p:embeddedFontLst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4384959-29BA-4BDE-A4AE-9095D53EFBAD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352"/>
          </p14:sldIdLst>
        </p14:section>
        <p14:section name="Раздел без заголовка" id="{8D10714E-FC96-4528-9FA3-7D193E9F8E6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7292A2E-F333-43FB-9621-5CBBE7FDCDCB}">
  <a:tblStyle styleId="{17292A2E-F333-43FB-9621-5CBBE7FDCDCB}" styleName="Light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accent4"/>
              </a:solidFill>
            </a:ln>
          </a:left>
          <a:right>
            <a:ln w="12700">
              <a:solidFill>
                <a:schemeClr val="accent4"/>
              </a:solidFill>
            </a:ln>
          </a:right>
          <a:top>
            <a:ln w="12700">
              <a:solidFill>
                <a:schemeClr val="accent4"/>
              </a:solidFill>
            </a:ln>
          </a:top>
          <a:bottom>
            <a:ln w="12700">
              <a:solidFill>
                <a:schemeClr val="accent4"/>
              </a:solidFill>
            </a:ln>
          </a:bottom>
          <a:insideH>
            <a:ln w="12700">
              <a:noFill/>
            </a:ln>
          </a:insideH>
          <a:insideV>
            <a:ln w="12700"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>
          <a:top>
            <a:ln w="12700">
              <a:solidFill>
                <a:schemeClr val="accent4"/>
              </a:solidFill>
            </a:ln>
          </a:top>
          <a:bottom>
            <a:ln w="12700">
              <a:solidFill>
                <a:schemeClr val="accent4"/>
              </a:solidFill>
            </a:ln>
          </a:bottom>
        </a:tcBdr>
        <a:fill>
          <a:solidFill>
            <a:schemeClr val="lt1"/>
          </a:solidFill>
        </a:fill>
      </a:tcStyle>
    </a:band1H>
    <a:band2H>
      <a:tcStyle>
        <a:tcBdr/>
      </a:tcStyle>
    </a:band2H>
    <a:band1V>
      <a:tcStyle>
        <a:tcBdr>
          <a:left>
            <a:ln w="12700">
              <a:solidFill>
                <a:schemeClr val="accent4"/>
              </a:solidFill>
            </a:ln>
          </a:left>
          <a:right>
            <a:ln w="12700">
              <a:solidFill>
                <a:schemeClr val="accent4"/>
              </a:solidFill>
            </a:ln>
          </a:right>
        </a:tcBdr>
      </a:tcStyle>
    </a:band1V>
    <a:band2V>
      <a:tcStyle>
        <a:tcBdr>
          <a:left>
            <a:ln w="12700">
              <a:solidFill>
                <a:schemeClr val="accent4"/>
              </a:solidFill>
            </a:ln>
          </a:left>
          <a:right>
            <a:ln w="12700">
              <a:solidFill>
                <a:schemeClr val="accent4"/>
              </a:solidFill>
            </a:ln>
          </a:right>
        </a:tcBdr>
      </a:tcStyle>
    </a:band2V>
    <a:lastCol>
      <a:tcTxStyle b="on">
        <a:fontRef idx="minor">
          <a:prstClr val="black"/>
        </a:fontRef>
        <a:schemeClr val="dk1"/>
      </a:tcTxStyle>
      <a:tcStyle>
        <a:tcBdr/>
      </a:tcStyle>
    </a:lastCol>
    <a:firstCol>
      <a:tcTxStyle b="on">
        <a:fontRef idx="minor">
          <a:prstClr val="black"/>
        </a:fontRef>
        <a:schemeClr val="dk1"/>
      </a:tcTxStyle>
      <a:tcStyle>
        <a:tcBdr/>
      </a:tcStyle>
    </a:firstCol>
    <a:lastRow>
      <a:tcTxStyle b="on">
        <a:fontRef idx="minor">
          <a:prstClr val="black"/>
        </a:fontRef>
        <a:schemeClr val="dk1"/>
      </a:tcTxStyle>
      <a:tcStyle>
        <a:tcBdr>
          <a:top>
            <a:ln w="38100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12700">
              <a:solidFill>
                <a:schemeClr val="accent4"/>
              </a:solidFill>
            </a:ln>
          </a:bottom>
        </a:tcBdr>
        <a:fill>
          <a:solidFill>
            <a:schemeClr val="accent4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68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3D10A3-6A34-4494-B364-667A63554E27}" type="datetimeFigureOut">
              <a:rPr lang="ru-RU" smtClean="0"/>
              <a:t>14.09.2026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B87854-DA59-4CF5-95A5-8870E4436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629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1885C-5C70-4950-A334-67DF8FD59A4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651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 bwMode="auto">
          <a:xfrm>
            <a:off x="1219200" y="2914650"/>
            <a:ext cx="6858000" cy="74295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 bwMode="auto">
          <a:xfrm>
            <a:off x="1219200" y="3843338"/>
            <a:ext cx="6858000" cy="40005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>
            <a:off x="6400800" y="4766310"/>
            <a:ext cx="2286000" cy="27432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ECE02992-2376-44B3-9CC4-BD21852C652B}" type="datetimeFigureOut">
              <a:rPr lang="ru-RU"/>
              <a:t>14.09.2026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>
            <a:off x="2898648" y="4766310"/>
            <a:ext cx="3474720" cy="27432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216151" y="4766310"/>
            <a:ext cx="1219200" cy="274320"/>
          </a:xfrm>
        </p:spPr>
        <p:txBody>
          <a:bodyPr/>
          <a:lstStyle/>
          <a:p>
            <a:pPr>
              <a:defRPr/>
            </a:pPr>
            <a:fld id="{1A424DB3-6DC8-4CF1-BF9B-B0DE9515B51E}" type="slidenum">
              <a:rPr lang="ru-RU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904875" y="2736056"/>
            <a:ext cx="7315200" cy="96012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3" name="Прямоугольник 32"/>
          <p:cNvSpPr/>
          <p:nvPr/>
        </p:nvSpPr>
        <p:spPr bwMode="auto">
          <a:xfrm>
            <a:off x="914400" y="3786188"/>
            <a:ext cx="7315200" cy="514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904875" y="2736056"/>
            <a:ext cx="228600" cy="96012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 bwMode="auto">
          <a:xfrm>
            <a:off x="914400" y="3786188"/>
            <a:ext cx="228600" cy="514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CE02992-2376-44B3-9CC4-BD21852C652B}" type="datetimeFigureOut">
              <a:rPr lang="ru-RU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A424DB3-6DC8-4CF1-BF9B-B0DE9515B51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05979"/>
            <a:ext cx="2057400" cy="4388644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05979"/>
            <a:ext cx="6019800" cy="4388644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CE02992-2376-44B3-9CC4-BD21852C652B}" type="datetimeFigureOut">
              <a:rPr lang="ru-RU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A424DB3-6DC8-4CF1-BF9B-B0DE9515B51E}" type="slidenum">
              <a:rPr lang="ru-RU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 bwMode="auto"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4361127" y="2401464"/>
            <a:ext cx="438912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CE02992-2376-44B3-9CC4-BD21852C652B}" type="datetimeFigureOut">
              <a:rPr lang="ru-RU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A424DB3-6DC8-4CF1-BF9B-B0DE9515B51E}" type="slidenum">
              <a:rPr lang="ru-RU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 bwMode="auto">
          <a:xfrm>
            <a:off x="457200" y="914400"/>
            <a:ext cx="8229600" cy="37033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 userDrawn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219200" y="2228850"/>
            <a:ext cx="6858000" cy="800100"/>
          </a:xfrm>
        </p:spPr>
        <p:txBody>
          <a:bodyPr anchor="t" anchorCtr="0"/>
          <a:lstStyle>
            <a:lvl1pPr algn="r">
              <a:buNone/>
              <a:defRPr sz="32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1295400" y="3200400"/>
            <a:ext cx="6781800" cy="85725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6400800" y="4766310"/>
            <a:ext cx="2286000" cy="274320"/>
          </a:xfrm>
        </p:spPr>
        <p:txBody>
          <a:bodyPr/>
          <a:lstStyle/>
          <a:p>
            <a:pPr>
              <a:defRPr/>
            </a:pPr>
            <a:fld id="{ECE02992-2376-44B3-9CC4-BD21852C652B}" type="datetimeFigureOut">
              <a:rPr lang="ru-RU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>
            <a:off x="2898648" y="4766310"/>
            <a:ext cx="3474720" cy="27432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069848" y="4766310"/>
            <a:ext cx="1520952" cy="274320"/>
          </a:xfrm>
        </p:spPr>
        <p:txBody>
          <a:bodyPr/>
          <a:lstStyle/>
          <a:p>
            <a:pPr>
              <a:defRPr/>
            </a:pPr>
            <a:fld id="{1A424DB3-6DC8-4CF1-BF9B-B0DE9515B51E}" type="slidenum">
              <a:rPr lang="ru-RU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914400" y="2114550"/>
            <a:ext cx="7315200" cy="96012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914400" y="2114550"/>
            <a:ext cx="228600" cy="96012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171450"/>
            <a:ext cx="8229600" cy="685800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CE02992-2376-44B3-9CC4-BD21852C652B}" type="datetimeFigureOut">
              <a:rPr lang="ru-RU"/>
              <a:t>14.09.2026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A424DB3-6DC8-4CF1-BF9B-B0DE9515B51E}" type="slidenum">
              <a:rPr lang="ru-RU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 bwMode="auto">
          <a:xfrm>
            <a:off x="457200" y="914400"/>
            <a:ext cx="4041648" cy="37033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 bwMode="auto">
          <a:xfrm>
            <a:off x="4632198" y="912114"/>
            <a:ext cx="4041648" cy="37033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171450"/>
            <a:ext cx="8229600" cy="685800"/>
          </a:xfrm>
        </p:spPr>
        <p:txBody>
          <a:bodyPr anchor="ctr"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964406"/>
            <a:ext cx="4040188" cy="514350"/>
          </a:xfrm>
          <a:prstGeom prst="rect">
            <a:avLst/>
          </a:prstGeo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 bwMode="auto">
          <a:xfrm>
            <a:off x="4648201" y="971550"/>
            <a:ext cx="4041775" cy="514350"/>
          </a:xfrm>
          <a:prstGeom prst="rect">
            <a:avLst/>
          </a:prstGeo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CE02992-2376-44B3-9CC4-BD21852C652B}" type="datetimeFigureOut">
              <a:rPr lang="ru-RU"/>
              <a:t>14.09.2026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A424DB3-6DC8-4CF1-BF9B-B0DE9515B51E}" type="slidenum">
              <a:rPr lang="ru-RU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 bwMode="auto">
          <a:xfrm>
            <a:off x="457200" y="1600200"/>
            <a:ext cx="4038600" cy="302895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 bwMode="auto">
          <a:xfrm>
            <a:off x="4648200" y="1600200"/>
            <a:ext cx="4038600" cy="302895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171450"/>
            <a:ext cx="8229600" cy="685800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CE02992-2376-44B3-9CC4-BD21852C652B}" type="datetimeFigureOut">
              <a:rPr lang="ru-RU"/>
              <a:t>14.09.2026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A424DB3-6DC8-4CF1-BF9B-B0DE9515B51E}" type="slidenum">
              <a:rPr lang="ru-RU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 bwMode="auto"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CE02992-2376-44B3-9CC4-BD21852C652B}" type="datetimeFigureOut">
              <a:rPr lang="ru-RU"/>
              <a:t>14.09.2026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A424DB3-6DC8-4CF1-BF9B-B0DE9515B51E}" type="slidenum">
              <a:rPr lang="ru-RU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 bwMode="auto"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324600" y="228600"/>
            <a:ext cx="2514600" cy="62865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 bwMode="auto">
          <a:xfrm>
            <a:off x="6324600" y="914400"/>
            <a:ext cx="2514600" cy="3632596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CE02992-2376-44B3-9CC4-BD21852C652B}" type="datetimeFigureOut">
              <a:rPr lang="ru-RU"/>
              <a:t>14.09.2026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A424DB3-6DC8-4CF1-BF9B-B0DE9515B51E}" type="slidenum">
              <a:rPr lang="ru-RU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915025" y="2493169"/>
            <a:ext cx="452628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 bwMode="auto"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 bwMode="auto">
          <a:xfrm>
            <a:off x="304800" y="228600"/>
            <a:ext cx="5715000" cy="428625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 userDrawn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375642"/>
            <a:ext cx="8229600" cy="50601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457200" y="1428750"/>
            <a:ext cx="8229600" cy="3202686"/>
          </a:xfrm>
          <a:prstGeom prst="rect">
            <a:avLst/>
          </a:prstGeo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914400"/>
            <a:ext cx="8229600" cy="40005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CE02992-2376-44B3-9CC4-BD21852C652B}" type="datetimeFigureOut">
              <a:rPr lang="ru-RU"/>
              <a:t>14.09.2026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A424DB3-6DC8-4CF1-BF9B-B0DE9515B51E}" type="slidenum">
              <a:rPr lang="ru-RU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 bwMode="auto"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457200" y="375642"/>
            <a:ext cx="182880" cy="51435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"/>
            <a:ext cx="8229600" cy="74295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914400"/>
            <a:ext cx="8229600" cy="368274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 bwMode="auto">
          <a:xfrm>
            <a:off x="6400800" y="4767263"/>
            <a:ext cx="2289048" cy="274320"/>
          </a:xfrm>
          <a:prstGeom prst="rect">
            <a:avLst/>
          </a:prstGeom>
        </p:spPr>
        <p:txBody>
          <a:bodyPr vert="horz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CE02992-2376-44B3-9CC4-BD21852C652B}" type="datetimeFigureOut">
              <a:rPr lang="ru-RU"/>
              <a:t>14.09.2026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 bwMode="auto">
          <a:xfrm>
            <a:off x="2898648" y="4767263"/>
            <a:ext cx="3505199" cy="274320"/>
          </a:xfrm>
          <a:prstGeom prst="rect">
            <a:avLst/>
          </a:prstGeom>
        </p:spPr>
        <p:txBody>
          <a:bodyPr vert="horz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 bwMode="auto">
          <a:xfrm>
            <a:off x="612648" y="4767263"/>
            <a:ext cx="1981200" cy="274320"/>
          </a:xfrm>
          <a:prstGeom prst="rect">
            <a:avLst/>
          </a:prstGeom>
        </p:spPr>
        <p:txBody>
          <a:bodyPr vert="horz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A424DB3-6DC8-4CF1-BF9B-B0DE9515B51E}" type="slidenum">
              <a:rPr lang="ru-RU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85725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 bwMode="auto"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>
        <a:spcBef>
          <a:spcPts val="0"/>
        </a:spcBef>
        <a:buNone/>
        <a:defRPr sz="3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>
        <a:spcBef>
          <a:spcPts val="600"/>
        </a:spcBef>
        <a:buClr>
          <a:schemeClr val="accent1"/>
        </a:buClr>
        <a:buSzPct val="76000"/>
        <a:buFont typeface="Wingdings 3"/>
        <a:buChar char="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>
        <a:spcBef>
          <a:spcPts val="500"/>
        </a:spcBef>
        <a:buClr>
          <a:schemeClr val="accent2"/>
        </a:buClr>
        <a:buSzPct val="76000"/>
        <a:buFont typeface="Wingdings 3"/>
        <a:buChar char=""/>
        <a:defRPr sz="23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>
        <a:spcBef>
          <a:spcPts val="300"/>
        </a:spcBef>
        <a:buClr>
          <a:schemeClr val="accent2"/>
        </a:buClr>
        <a:buSzPct val="70000"/>
        <a:buFont typeface="Wingdings"/>
        <a:buChar char=""/>
        <a:defRPr sz="16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lang="en-US" sz="16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lang="en-US" sz="140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lang="en-US" sz="140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>
        <a:spcBef>
          <a:spcPts val="300"/>
        </a:spcBef>
        <a:buClr>
          <a:srgbClr val="9FB8CD"/>
        </a:buClr>
        <a:buSzPct val="75000"/>
        <a:buFont typeface="Wingdings 3"/>
        <a:buChar char=""/>
        <a:defRPr lang="en-US" sz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 algn="l"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2743200" algn="l"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3200400" algn="l"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3657600" algn="l">
        <a:defRPr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917" y="0"/>
            <a:ext cx="9142164" cy="514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 bwMode="auto">
          <a:xfrm>
            <a:off x="413790" y="2571750"/>
            <a:ext cx="7616756" cy="126149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000" b="1" dirty="0"/>
              <a:t>Порядок представления и согласования кандидатов на должность «старший тренер» в ГКБУ «ЦСП Пермского края» на 2027 год</a:t>
            </a:r>
            <a:endParaRPr sz="48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 t="39669"/>
          <a:stretch/>
        </p:blipFill>
        <p:spPr bwMode="auto">
          <a:xfrm>
            <a:off x="0" y="0"/>
            <a:ext cx="9142164" cy="204739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7812360" y="4155926"/>
            <a:ext cx="957592" cy="506243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1904716" name="Объект 7"/>
          <p:cNvSpPr>
            <a:spLocks noGrp="1"/>
          </p:cNvSpPr>
          <p:nvPr>
            <p:ph sz="quarter" idx="1"/>
          </p:nvPr>
        </p:nvSpPr>
        <p:spPr bwMode="auto">
          <a:xfrm>
            <a:off x="457200" y="914400"/>
            <a:ext cx="8229600" cy="3703320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/>
          </a:bodyPr>
          <a:lstStyle/>
          <a:p>
            <a:pPr marL="0" indent="0">
              <a:buClr>
                <a:schemeClr val="accent1"/>
              </a:buClr>
              <a:buSzPct val="76000"/>
              <a:buFont typeface="Wingdings 3"/>
              <a:buNone/>
              <a:defRPr/>
            </a:pPr>
            <a:endParaRPr sz="2200" dirty="0"/>
          </a:p>
          <a:p>
            <a:pPr marL="0" indent="0">
              <a:buClr>
                <a:schemeClr val="accent1"/>
              </a:buClr>
              <a:buSzPct val="76000"/>
              <a:buFont typeface="Wingdings 3"/>
              <a:buNone/>
              <a:defRPr/>
            </a:pPr>
            <a:endParaRPr sz="2200" dirty="0"/>
          </a:p>
          <a:p>
            <a:pPr marL="0" indent="0">
              <a:buClr>
                <a:schemeClr val="accent1"/>
              </a:buClr>
              <a:buSzPct val="76000"/>
              <a:buFont typeface="Wingdings 3"/>
              <a:buNone/>
              <a:defRPr/>
            </a:pPr>
            <a:r>
              <a:rPr lang="ru-RU" sz="2200" b="0" i="0" u="none" strike="noStrike" cap="none" spc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Приказ ГКБУ «ЦСП Пермского края» от 17 августа 2026 г.          </a:t>
            </a:r>
          </a:p>
          <a:p>
            <a:pPr marL="0" indent="0">
              <a:buClr>
                <a:schemeClr val="accent1"/>
              </a:buClr>
              <a:buSzPct val="76000"/>
              <a:buFont typeface="Wingdings 3"/>
              <a:buNone/>
              <a:defRPr/>
            </a:pPr>
            <a:r>
              <a:rPr lang="ru-RU" sz="2200" b="0" i="0" u="none" strike="noStrike" cap="none" spc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№ 41-к-01-03-56 «О порядке отбора кандидатов на должность «спортсмен-инструктор» и согласования кандидатов на должность «старший тренер» в ГКБУ «ЦСП Пермского края»</a:t>
            </a:r>
            <a:endParaRPr lang="ru-RU" sz="2200" b="0" i="0" u="none" strike="noStrike" cap="none" spc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1990839977" name="Picture 4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879034" y="232652"/>
            <a:ext cx="957591" cy="506242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211659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199" y="66674"/>
            <a:ext cx="8229600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20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п.2 Требования к кандидатам на должность «старший </a:t>
            </a:r>
            <a:br>
              <a:rPr lang="ru-RU" sz="20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</a:br>
            <a:r>
              <a:rPr lang="ru-RU" sz="20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тренер»</a:t>
            </a:r>
            <a:endParaRPr sz="2000" b="1"/>
          </a:p>
        </p:txBody>
      </p:sp>
      <p:pic>
        <p:nvPicPr>
          <p:cNvPr id="1901124231" name="Picture 4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8002859" y="185028"/>
            <a:ext cx="957591" cy="50624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2EA49B-99DE-45EA-AC76-269BF367590A}"/>
              </a:ext>
            </a:extLst>
          </p:cNvPr>
          <p:cNvSpPr/>
          <p:nvPr/>
        </p:nvSpPr>
        <p:spPr>
          <a:xfrm>
            <a:off x="395536" y="843558"/>
            <a:ext cx="856491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2.1.1.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включение кандидата в списки спортивных сборных команд Пермского края;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2.1.2.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высшее образование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– бакалавриат в области физической культуры и спорта или высшее образование – бакалавриат (непрофильное) и дополнительное профессиональное образование по методике обучения, профессионального спортивного совершенствования по виду спорта (спортивной дисциплине, группе спортивных дисциплин);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2.1.3.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стаж работы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в должности старшего тренера, тренера спортивной сборной команды Пермского края, организации спортивной подготовки (старшего тренера, тренера спортивной сборной команды Российской Федерации)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 менее 3 (трех) лет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2.1.4.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отсутствие судимости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за преступления, состав и виды которых установлены законодательством Российской Федерации.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2.2. От региональной спортивной федерации по виду спорта может быть представлена на согласование только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одна кандидатура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  <a:buSzPct val="76000"/>
              <a:defRPr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EE1A4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*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соответствии с приказом Министерства труда и социальной защиты Российской Федерации от 27 апреля 2023 г. № 362н  «Об утверждении профессионального стандарта «Тренер».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45477003" name="Picture 4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960353" y="185028"/>
            <a:ext cx="957591" cy="50624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988536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199" y="66674"/>
            <a:ext cx="8229600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18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п.3 Порядок представления на согласование кандидата на </a:t>
            </a:r>
            <a:br>
              <a:rPr lang="ru-RU" sz="18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</a:br>
            <a:r>
              <a:rPr lang="ru-RU" sz="18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должность «старший тренер» по соответствующему виду спорта</a:t>
            </a:r>
            <a:endParaRPr sz="2000"/>
          </a:p>
        </p:txBody>
      </p:sp>
      <p:sp>
        <p:nvSpPr>
          <p:cNvPr id="1589135035" name="Объект 7"/>
          <p:cNvSpPr>
            <a:spLocks noGrp="1"/>
          </p:cNvSpPr>
          <p:nvPr>
            <p:ph sz="quarter" idx="1"/>
          </p:nvPr>
        </p:nvSpPr>
        <p:spPr bwMode="auto">
          <a:xfrm>
            <a:off x="457200" y="1038224"/>
            <a:ext cx="8392499" cy="3714750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/>
          </a:bodyPr>
          <a:lstStyle/>
          <a:p>
            <a:pPr marL="0" indent="0">
              <a:buClr>
                <a:schemeClr val="accent1"/>
              </a:buClr>
              <a:buSzPct val="76000"/>
              <a:buFont typeface="Wingdings 3"/>
              <a:buNone/>
              <a:defRPr/>
            </a:pPr>
            <a:r>
              <a: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3.2. Для представления на согласование кандидата на должность «старший тренер» по соответствующему виду спорта, руководитель региональной федерации или уполномоченный представитель по доверенности (приложить копию доверенности), аккредитованной в установленном порядке (приложить действующую аккредитацию региональной федерации), </a:t>
            </a:r>
            <a:r>
              <a:rPr sz="14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срок с 01 до 25 ноября текущего года</a:t>
            </a:r>
            <a:r>
              <a: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представляет следующие документы:</a:t>
            </a:r>
            <a:endParaRPr/>
          </a:p>
          <a:p>
            <a:pPr marL="0" indent="0">
              <a:buClr>
                <a:schemeClr val="accent1"/>
              </a:buClr>
              <a:buSzPct val="76000"/>
              <a:buFont typeface="Wingdings 3"/>
              <a:buNone/>
              <a:defRPr/>
            </a:pPr>
            <a:r>
              <a: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3.2.1.</a:t>
            </a:r>
            <a:r>
              <a:rPr sz="14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анкета</a:t>
            </a:r>
            <a:r>
              <a: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на кандидата по форме согласно Приложению 1 к Порядку;</a:t>
            </a:r>
            <a:endParaRPr/>
          </a:p>
          <a:p>
            <a:pPr marL="0" indent="0">
              <a:buClr>
                <a:schemeClr val="accent1"/>
              </a:buClr>
              <a:buSzPct val="76000"/>
              <a:buFont typeface="Wingdings 3"/>
              <a:buNone/>
              <a:defRPr/>
            </a:pPr>
            <a:r>
              <a: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3.2.2. </a:t>
            </a:r>
            <a:r>
              <a:rPr sz="14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копия документа, подтверждающего включение в список кандидатов спортивной сборной команды Пермского края </a:t>
            </a:r>
            <a:r>
              <a: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 соответствующему виду спорта;</a:t>
            </a:r>
            <a:endParaRPr/>
          </a:p>
          <a:p>
            <a:pPr marL="0" indent="0">
              <a:buClr>
                <a:schemeClr val="accent1"/>
              </a:buClr>
              <a:buSzPct val="76000"/>
              <a:buFont typeface="Wingdings 3"/>
              <a:buNone/>
              <a:defRPr/>
            </a:pPr>
            <a:r>
              <a: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3.2.3. </a:t>
            </a:r>
            <a:r>
              <a:rPr sz="14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справка,</a:t>
            </a:r>
            <a:r>
              <a: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содержащая информацию об осуществлении тренерской деятельности кандидатом на должность «старший тренер» по виду спорта, с указанием основных достижений кандидата за последние     3 (три) года, подписанная руководителем региональной спортивной федерации либо уполномоченным лицом и заверенная печатью региональной спортивной федерации;</a:t>
            </a:r>
            <a:endParaRPr/>
          </a:p>
          <a:p>
            <a:pPr marL="0" indent="0">
              <a:buClr>
                <a:schemeClr val="accent1"/>
              </a:buClr>
              <a:buSzPct val="76000"/>
              <a:buFont typeface="Wingdings 3"/>
              <a:buNone/>
              <a:defRPr/>
            </a:pPr>
            <a:r>
              <a: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3.2.4.</a:t>
            </a:r>
            <a:r>
              <a:rPr sz="14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копия диплома о профессиональном образовании</a:t>
            </a:r>
            <a:r>
              <a: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заверенная в установленном порядке;</a:t>
            </a:r>
            <a:endParaRPr/>
          </a:p>
          <a:p>
            <a:pPr marL="0" indent="0">
              <a:buClr>
                <a:schemeClr val="accent1"/>
              </a:buClr>
              <a:buSzPct val="76000"/>
              <a:buFont typeface="Wingdings 3"/>
              <a:buNone/>
              <a:defRPr/>
            </a:pPr>
            <a:r>
              <a: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3.2.5. </a:t>
            </a:r>
            <a:r>
              <a:rPr sz="14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заверенная копия выписки из решения </a:t>
            </a:r>
            <a:r>
              <a: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высшего постоянно действующего коллегиального руководящего органа региональной спортивной федерации об одобрении кандидатуры;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77469037" name="Picture 4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960352" y="185027"/>
            <a:ext cx="957591" cy="506241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803688783" name="Заголовок 1"/>
          <p:cNvSpPr>
            <a:spLocks noGrp="1"/>
          </p:cNvSpPr>
          <p:nvPr>
            <p:ph type="title"/>
          </p:nvPr>
        </p:nvSpPr>
        <p:spPr bwMode="auto">
          <a:xfrm>
            <a:off x="457198" y="66673"/>
            <a:ext cx="8229600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18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п.3 Порядок представления на согласование кандидата на </a:t>
            </a:r>
            <a:br>
              <a:rPr lang="ru-RU" sz="18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</a:br>
            <a:r>
              <a:rPr lang="ru-RU" sz="18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должность «старший тренер» по соответствующему виду спорта</a:t>
            </a:r>
            <a:endParaRPr sz="2000"/>
          </a:p>
        </p:txBody>
      </p:sp>
      <p:sp>
        <p:nvSpPr>
          <p:cNvPr id="812083836" name="Объект 7"/>
          <p:cNvSpPr>
            <a:spLocks noGrp="1"/>
          </p:cNvSpPr>
          <p:nvPr>
            <p:ph sz="quarter" idx="1"/>
          </p:nvPr>
        </p:nvSpPr>
        <p:spPr bwMode="auto">
          <a:xfrm>
            <a:off x="457200" y="1038223"/>
            <a:ext cx="8392498" cy="3714750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/>
          </a:bodyPr>
          <a:lstStyle/>
          <a:p>
            <a:pPr marL="0" indent="0">
              <a:buClr>
                <a:schemeClr val="accent1"/>
              </a:buClr>
              <a:buSzPct val="76000"/>
              <a:buFont typeface="Wingdings 3"/>
              <a:buNone/>
              <a:defRPr/>
            </a:pPr>
            <a:r>
              <a: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3.2.6.</a:t>
            </a:r>
            <a:r>
              <a:rPr sz="14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доклад </a:t>
            </a:r>
            <a:r>
              <a: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кандидата на должность «старший тренер», содержащий следующую информацию:</a:t>
            </a:r>
            <a:endParaRPr/>
          </a:p>
          <a:p>
            <a:pPr>
              <a:buClr>
                <a:schemeClr val="accent1"/>
              </a:buClr>
              <a:buSzPct val="76000"/>
              <a:buFont typeface="Arial"/>
              <a:buChar char="•"/>
              <a:defRPr/>
            </a:pPr>
            <a:r>
              <a: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 организационной структуре сборной команды Пермского края с разделением по соответствующим возрастам;</a:t>
            </a:r>
          </a:p>
          <a:p>
            <a:pPr>
              <a:buClr>
                <a:schemeClr val="accent1"/>
              </a:buClr>
              <a:buSzPct val="76000"/>
              <a:buFont typeface="Arial"/>
              <a:buChar char="•"/>
              <a:defRPr/>
            </a:pPr>
            <a:r>
              <a: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 задачах и этапах подготовки сборной команды Пермского края;</a:t>
            </a:r>
            <a:endParaRPr/>
          </a:p>
          <a:p>
            <a:pPr>
              <a:buClr>
                <a:schemeClr val="accent1"/>
              </a:buClr>
              <a:buSzPct val="76000"/>
              <a:buFont typeface="Arial"/>
              <a:buChar char="•"/>
              <a:defRPr/>
            </a:pPr>
            <a:r>
              <a: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 применении современных и передовых методов подготовки спортсменов высокого класса в учебно-тренировочном процессе;</a:t>
            </a:r>
            <a:endParaRPr/>
          </a:p>
          <a:p>
            <a:pPr>
              <a:buClr>
                <a:schemeClr val="accent1"/>
              </a:buClr>
              <a:buSzPct val="76000"/>
              <a:buFont typeface="Arial"/>
              <a:buChar char="•"/>
              <a:defRPr/>
            </a:pPr>
            <a:r>
              <a: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 структуре учебно-тренировочных и соревновательных мероприятий сборной команды Пермского края.</a:t>
            </a:r>
            <a:endParaRPr/>
          </a:p>
          <a:p>
            <a:pPr marL="0" indent="0">
              <a:buClr>
                <a:schemeClr val="accent1"/>
              </a:buClr>
              <a:buSzPct val="76000"/>
              <a:buFont typeface="Wingdings 3"/>
              <a:buNone/>
              <a:defRPr/>
            </a:pPr>
            <a:endParaRPr/>
          </a:p>
          <a:p>
            <a:pPr marL="0" indent="0">
              <a:buClr>
                <a:schemeClr val="accent1"/>
              </a:buClr>
              <a:buSzPct val="76000"/>
              <a:buFont typeface="Wingdings 3"/>
              <a:buNone/>
              <a:defRPr/>
            </a:pPr>
            <a:r>
              <a: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Информацию необходимо представить на бумажном носителе объемом не более 3 (трех) страниц, формат бумаги А4, подписанную кандидатом и согласованную региональной спортивной федерацией. При необходимости кандидат может быть приглашен на заседание Комиссии по отбору кандидатов на должность спортсмен-инструктор и согласованию кандидатов на должность «старший тренер» для заслушивания доклада;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24738394" name="Picture 4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960352" y="185027"/>
            <a:ext cx="957591" cy="506241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29725363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198" y="66673"/>
            <a:ext cx="8229600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18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п.3 Порядок представления на согласование кандидата на </a:t>
            </a:r>
            <a:br>
              <a:rPr lang="ru-RU" sz="18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</a:br>
            <a:r>
              <a:rPr lang="ru-RU" sz="18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должность «старший тренер» по соответствующему виду спорта</a:t>
            </a:r>
            <a:endParaRPr sz="200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15B233B-16C2-4B4A-B302-D4C402D0DDC6}"/>
              </a:ext>
            </a:extLst>
          </p:cNvPr>
          <p:cNvSpPr/>
          <p:nvPr/>
        </p:nvSpPr>
        <p:spPr>
          <a:xfrm>
            <a:off x="128587" y="971558"/>
            <a:ext cx="897991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3.2.7.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письмо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за подписью руководителя региональной спортивной федерации либо уполномоченного лица и заверенное печатью региональной спортивной федерации, содержащее сведения об отсутствии у кандидата дисквалификации за нарушение антидопинговых правил, а также дисквалифицированных за нарушение антидопинговых правил спортсменов, в подготовке которых кандидат принимал непосредственное участие за предыдущие 5 (пять) лет со дня подачи документов на кандидата;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3.2.8.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согласие кандидата на обработку персональных данных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согласно Приложению 2 к Порядку в соответствии с требованиями Федерального закона от 27 июля 2006 г. № 152-ФЗ 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«О персональных данных»;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3.2.9.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справка об отсутствии (наличии) судимости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(или) факта уголовного преследования либо о прекращении уголовного преследования;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3.2.10.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копия документа, подтверждающего наличие соответствующего стажа работы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(трудовая книжка - при наличии) и сведения о трудовой деятельности из электронной </a:t>
            </a:r>
            <a:r>
              <a:rPr lang="ru-RU" sz="16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трудовой книжки</a:t>
            </a:r>
            <a:r>
              <a:rPr lang="ru-RU" sz="160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3.2.11.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копия документа, подтверждающего присвоение тренерской категории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(если имеется).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8106688" name="Заголовок 1"/>
          <p:cNvSpPr>
            <a:spLocks noGrp="1"/>
          </p:cNvSpPr>
          <p:nvPr>
            <p:ph type="title"/>
          </p:nvPr>
        </p:nvSpPr>
        <p:spPr bwMode="auto">
          <a:xfrm>
            <a:off x="251520" y="-92546"/>
            <a:ext cx="8229600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2000" b="1" i="0" u="none" strike="noStrike" cap="none" spc="0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п.4 Порядок назначения на должность «старший тренер»</a:t>
            </a:r>
            <a:endParaRPr sz="2200" dirty="0"/>
          </a:p>
        </p:txBody>
      </p:sp>
      <p:pic>
        <p:nvPicPr>
          <p:cNvPr id="1659677799" name="Picture 4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960353" y="185028"/>
            <a:ext cx="957591" cy="50624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C0B318E-8ABE-4C7A-B62E-D72026910942}"/>
              </a:ext>
            </a:extLst>
          </p:cNvPr>
          <p:cNvSpPr/>
          <p:nvPr/>
        </p:nvSpPr>
        <p:spPr>
          <a:xfrm>
            <a:off x="179512" y="1017185"/>
            <a:ext cx="504056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4.2. Согласование кандидата на должность «старший тренер» по соответствующему виду спорта осуществляется с учетом следующей приоритетности по видам спорта: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4.2.1. олимпийские базовые виды спорта в Пермском крае, утвержденные приказом Министерства спорта Российской Федерации;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4.2.2. неолимпийские базовые виды спорта в Пермском крае, утвержденные приказом Министерства спорта Российской Федерации;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4.2.3. олимпийские не базовые виды спорта;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4.2.4. неолимпийские не базовые виды спорта.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817A00-2249-4CB0-BB25-E37C000C47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017185"/>
            <a:ext cx="3354765" cy="335476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1331640" y="4894008"/>
            <a:ext cx="653472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BCE9F063-4C1A-40AA-B741-A04E125D1E3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44018" y="612438"/>
          <a:ext cx="8784466" cy="3338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57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62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62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62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249">
                <a:tc rowSpan="2">
                  <a:txBody>
                    <a:bodyPr/>
                    <a:lstStyle/>
                    <a:p>
                      <a:r>
                        <a:rPr lang="ru-RU" sz="1400" b="1" dirty="0">
                          <a:latin typeface="Corbel" pitchFamily="34" charset="0"/>
                        </a:rPr>
                        <a:t>Срок на который виды спорта включены в перечень</a:t>
                      </a:r>
                    </a:p>
                  </a:txBody>
                  <a:tcPr marT="34290" marB="34290">
                    <a:solidFill>
                      <a:srgbClr val="E5234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Corbel" pitchFamily="34" charset="0"/>
                        </a:rPr>
                        <a:t>Виды спорта,</a:t>
                      </a:r>
                      <a:r>
                        <a:rPr lang="ru-RU" sz="1400" baseline="0" dirty="0">
                          <a:latin typeface="Corbel" pitchFamily="34" charset="0"/>
                        </a:rPr>
                        <a:t> включенные в программу Олимпийских игр</a:t>
                      </a:r>
                      <a:endParaRPr lang="ru-RU" sz="1400" dirty="0">
                        <a:latin typeface="Corbel" pitchFamily="34" charset="0"/>
                      </a:endParaRPr>
                    </a:p>
                  </a:txBody>
                  <a:tcPr marT="34290" marB="34290">
                    <a:solidFill>
                      <a:srgbClr val="E5234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400" dirty="0">
                          <a:latin typeface="Corbel" pitchFamily="34" charset="0"/>
                        </a:rPr>
                        <a:t>Иные виды спорта развиваемые в Пермском крае</a:t>
                      </a:r>
                    </a:p>
                  </a:txBody>
                  <a:tcPr marT="34290" marB="34290">
                    <a:solidFill>
                      <a:srgbClr val="E523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25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itchFamily="34" charset="0"/>
                        </a:rPr>
                        <a:t>Летние 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itchFamily="34" charset="0"/>
                        </a:rPr>
                        <a:t>Зимние</a:t>
                      </a:r>
                    </a:p>
                  </a:txBody>
                  <a:tcPr marT="34290" marB="34290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0537">
                <a:tc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с 2026 до 2029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orbel" panose="020B050302020402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Легкая атлетика</a:t>
                      </a:r>
                    </a:p>
                    <a:p>
                      <a:r>
                        <a:rPr lang="ru-RU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 Плавание</a:t>
                      </a:r>
                    </a:p>
                    <a:p>
                      <a:r>
                        <a:rPr lang="ru-RU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 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orbel" panose="020B050302020402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Конькобежный спорт Лыжное двоеборье </a:t>
                      </a:r>
                    </a:p>
                    <a:p>
                      <a:r>
                        <a:rPr lang="ru-RU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Лыжные гонки </a:t>
                      </a:r>
                    </a:p>
                    <a:p>
                      <a:r>
                        <a:rPr lang="ru-RU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Фигурное катание на коньках </a:t>
                      </a:r>
                    </a:p>
                    <a:p>
                      <a:r>
                        <a:rPr lang="ru-RU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Фристайл 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orbel" panose="020B050302020402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Киокушин</a:t>
                      </a:r>
                    </a:p>
                    <a:p>
                      <a:r>
                        <a:rPr lang="ru-RU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Восточное боевое единоборство</a:t>
                      </a:r>
                    </a:p>
                    <a:p>
                      <a:r>
                        <a:rPr lang="ru-RU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 Ушу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orbel" panose="020B0503020204020204" pitchFamily="34" charset="0"/>
                      </a:endParaRP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891">
                <a:tc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с 2026 до 2028 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orbel" panose="020B050302020402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</a:rPr>
                        <a:t>Скалолазание</a:t>
                      </a:r>
                    </a:p>
                    <a:p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orbel" panose="020B050302020402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orbel" panose="020B050302020402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orbel" panose="020B0503020204020204" pitchFamily="34" charset="0"/>
                      </a:endParaRP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</a:rPr>
                        <a:t>с 2027 по 2030</a:t>
                      </a:r>
                    </a:p>
                    <a:p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</a:rPr>
                        <a:t>(включительно)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</a:rPr>
                        <a:t>Баскетбол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</a:rPr>
                        <a:t>Бокс</a:t>
                      </a:r>
                    </a:p>
                    <a:p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</a:rPr>
                        <a:t>Дзюдо</a:t>
                      </a:r>
                    </a:p>
                    <a:p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orbel" panose="020B050302020402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</a:rPr>
                        <a:t>Прыжки на лыжах с трамплина</a:t>
                      </a:r>
                    </a:p>
                    <a:p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</a:rPr>
                        <a:t>Санный спорт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</a:rPr>
                        <a:t>Кикбоксинг</a:t>
                      </a:r>
                    </a:p>
                    <a:p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</a:rPr>
                        <a:t>Самбо</a:t>
                      </a:r>
                    </a:p>
                    <a:p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</a:rPr>
                        <a:t>Спортивное ориентирование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418762809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F214085-1BA6-4E46-8C45-AA599BDE3E01}"/>
              </a:ext>
            </a:extLst>
          </p:cNvPr>
          <p:cNvSpPr txBox="1"/>
          <p:nvPr/>
        </p:nvSpPr>
        <p:spPr>
          <a:xfrm>
            <a:off x="2627785" y="4083919"/>
            <a:ext cx="633670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700" b="1" dirty="0">
                <a:solidFill>
                  <a:schemeClr val="bg2">
                    <a:lumMod val="10000"/>
                  </a:schemeClr>
                </a:solidFill>
                <a:latin typeface="Corbel" pitchFamily="34" charset="0"/>
                <a:cs typeface="Times New Roman" pitchFamily="18" charset="0"/>
              </a:rPr>
              <a:t>Всего</a:t>
            </a:r>
            <a:r>
              <a:rPr lang="ru-RU" sz="27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19 </a:t>
            </a:r>
            <a:r>
              <a:rPr lang="ru-RU" sz="2700" b="1" dirty="0">
                <a:solidFill>
                  <a:schemeClr val="bg2">
                    <a:lumMod val="10000"/>
                  </a:schemeClr>
                </a:solidFill>
                <a:latin typeface="Corbel" pitchFamily="34" charset="0"/>
                <a:cs typeface="Times New Roman" pitchFamily="18" charset="0"/>
              </a:rPr>
              <a:t>видов спорта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7FC6E3E8-61F9-4488-A11A-BB18FA1D11A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79512" y="-115416"/>
            <a:ext cx="8229600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2000" b="1" i="0" u="none" strike="noStrike" cap="none" spc="0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Базовые виды спорта Пермского края, утвержденные приказом Минспорта России от </a:t>
            </a:r>
            <a:r>
              <a:rPr lang="ru-RU" sz="2000" b="1" dirty="0">
                <a:latin typeface="Trebuchet MS"/>
                <a:ea typeface="Trebuchet MS"/>
                <a:cs typeface="Trebuchet MS"/>
              </a:rPr>
              <a:t>19 января</a:t>
            </a:r>
            <a:r>
              <a:rPr lang="ru-RU" sz="2000" b="1" i="0" u="none" strike="noStrike" cap="none" spc="0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 2026 г. № 6</a:t>
            </a:r>
            <a:endParaRPr sz="2200" dirty="0"/>
          </a:p>
        </p:txBody>
      </p:sp>
    </p:spTree>
    <p:extLst>
      <p:ext uri="{BB962C8B-B14F-4D97-AF65-F5344CB8AC3E}">
        <p14:creationId xmlns:p14="http://schemas.microsoft.com/office/powerpoint/2010/main" val="29946260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Воздушный поток">
      <a:majorFont>
        <a:latin typeface="Trebuchet MS"/>
        <a:ea typeface="Arial"/>
        <a:cs typeface="Arial"/>
      </a:majorFont>
      <a:minorFont>
        <a:latin typeface="Trebuchet MS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47</TotalTime>
  <Words>913</Words>
  <Application>Microsoft Office PowerPoint</Application>
  <DocSecurity>0</DocSecurity>
  <PresentationFormat>Экран (16:9)</PresentationFormat>
  <Paragraphs>71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Times New Roman</vt:lpstr>
      <vt:lpstr>Trebuchet MS</vt:lpstr>
      <vt:lpstr>Wingdings</vt:lpstr>
      <vt:lpstr>Wingdings 3</vt:lpstr>
      <vt:lpstr>Arial</vt:lpstr>
      <vt:lpstr>Calibri</vt:lpstr>
      <vt:lpstr>Corbel</vt:lpstr>
      <vt:lpstr>Начальная</vt:lpstr>
      <vt:lpstr>Порядок представления и согласования кандидатов на должность «старший тренер» в ГКБУ «ЦСП Пермского края» на 2027 год</vt:lpstr>
      <vt:lpstr>Презентация PowerPoint</vt:lpstr>
      <vt:lpstr>п.2 Требования к кандидатам на должность «старший  тренер»</vt:lpstr>
      <vt:lpstr>п.3 Порядок представления на согласование кандидата на  должность «старший тренер» по соответствующему виду спорта</vt:lpstr>
      <vt:lpstr>п.3 Порядок представления на согласование кандидата на  должность «старший тренер» по соответствующему виду спорта</vt:lpstr>
      <vt:lpstr>п.3 Порядок представления на согласование кандидата на  должность «старший тренер» по соответствующему виду спорта</vt:lpstr>
      <vt:lpstr>п.4 Порядок назначения на должность «старший тренер»</vt:lpstr>
      <vt:lpstr>Базовые виды спорта Пермского края, утвержденные приказом Минспорта России от 19 января 2026 г. № 6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Концепция развития КГБУ «Центр спортивной подготовки»</dc:title>
  <dc:creator>LyaminDY</dc:creator>
  <cp:lastModifiedBy>Наталья Данильченко</cp:lastModifiedBy>
  <cp:revision>219</cp:revision>
  <dcterms:created xsi:type="dcterms:W3CDTF">2021-03-01T05:43:32Z</dcterms:created>
  <dcterms:modified xsi:type="dcterms:W3CDTF">2026-09-14T10:59:55Z</dcterms:modified>
  <dc:identifier/>
  <dc:language/>
  <cp:version/>
</cp:coreProperties>
</file>