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9144000" cy="5143500"/>
  <p:embeddedFontLs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  <p:embeddedFont>
      <p:font typeface="Corbel" panose="020B0503020204020204" pitchFamily="3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inovevaTA" initials="Z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17292A2E-F333-43FB-9621-5CBBE7FDCDCB}" styleName="Light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4"/>
              </a:solidFill>
            </a:ln>
          </a:left>
          <a:right>
            <a:ln w="12700">
              <a:solidFill>
                <a:schemeClr val="accent4"/>
              </a:solidFill>
            </a:ln>
          </a:right>
          <a:top>
            <a:ln w="12700">
              <a:solidFill>
                <a:schemeClr val="accent4"/>
              </a:solidFill>
            </a:ln>
          </a:top>
          <a:bottom>
            <a:ln w="12700">
              <a:solidFill>
                <a:schemeClr val="accent4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>
          <a:top>
            <a:ln w="12700">
              <a:solidFill>
                <a:schemeClr val="accent4"/>
              </a:solidFill>
            </a:ln>
          </a:top>
          <a:bottom>
            <a:ln w="12700">
              <a:solidFill>
                <a:schemeClr val="accent4"/>
              </a:solidFill>
            </a:ln>
          </a:bottom>
        </a:tcBdr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>
          <a:left>
            <a:ln w="12700">
              <a:solidFill>
                <a:schemeClr val="accent4"/>
              </a:solidFill>
            </a:ln>
          </a:left>
          <a:right>
            <a:ln w="12700">
              <a:solidFill>
                <a:schemeClr val="accent4"/>
              </a:solidFill>
            </a:ln>
          </a:right>
        </a:tcBdr>
      </a:tcStyle>
    </a:band1V>
    <a:band2V>
      <a:tcStyle>
        <a:tcBdr>
          <a:left>
            <a:ln w="12700">
              <a:solidFill>
                <a:schemeClr val="accent4"/>
              </a:solidFill>
            </a:ln>
          </a:left>
          <a:right>
            <a:ln w="12700">
              <a:solidFill>
                <a:schemeClr val="accent4"/>
              </a:solidFill>
            </a:ln>
          </a:right>
        </a:tcBdr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12700">
              <a:solidFill>
                <a:schemeClr val="accent4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 bwMode="auto"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ECE02992-2376-44B3-9CC4-BD21852C652B}" type="datetimeFigureOut">
              <a:rPr lang="ru-RU"/>
              <a:t>10.09.2025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>
            <a:off x="2898648" y="4766310"/>
            <a:ext cx="3474720" cy="27432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216151" y="4766310"/>
            <a:ext cx="1219200" cy="274320"/>
          </a:xfrm>
        </p:spPr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79"/>
            <a:ext cx="2057400" cy="438864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 bwMode="auto"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 bwMode="auto">
          <a:xfrm>
            <a:off x="457200" y="914400"/>
            <a:ext cx="8229600" cy="37033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400800" y="4766310"/>
            <a:ext cx="2286000" cy="274320"/>
          </a:xfrm>
        </p:spPr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2898648" y="4766310"/>
            <a:ext cx="3474720" cy="27432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69848" y="4766310"/>
            <a:ext cx="1520952" cy="274320"/>
          </a:xfrm>
        </p:spPr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7145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 bwMode="auto">
          <a:xfrm>
            <a:off x="457200" y="914400"/>
            <a:ext cx="4041648" cy="37033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 bwMode="auto">
          <a:xfrm>
            <a:off x="4632198" y="912114"/>
            <a:ext cx="4041648" cy="37033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964406"/>
            <a:ext cx="4040188" cy="51435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4648201" y="971550"/>
            <a:ext cx="4041775" cy="514350"/>
          </a:xfrm>
          <a:prstGeom prst="rect">
            <a:avLst/>
          </a:prstGeo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 bwMode="auto">
          <a:xfrm>
            <a:off x="457200" y="1600200"/>
            <a:ext cx="4038600" cy="30289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 bwMode="auto">
          <a:xfrm>
            <a:off x="4648200" y="1600200"/>
            <a:ext cx="4038600" cy="30289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7145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 bwMode="auto"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 bwMode="auto"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6324600" y="914400"/>
            <a:ext cx="2514600" cy="3632596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 bwMode="auto"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 bwMode="auto">
          <a:xfrm>
            <a:off x="304800" y="228600"/>
            <a:ext cx="5715000" cy="42862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75642"/>
            <a:ext cx="8229600" cy="5060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457200" y="1428750"/>
            <a:ext cx="8229600" cy="3202686"/>
          </a:xfrm>
          <a:prstGeom prst="rect">
            <a:avLst/>
          </a:prstGeo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E02992-2376-44B3-9CC4-BD21852C652B}" type="datetimeFigureOut">
              <a:rPr lang="ru-RU"/>
              <a:t>10.09.2025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 bwMode="auto"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 bwMode="auto"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E02992-2376-44B3-9CC4-BD21852C652B}" type="datetimeFigureOut">
              <a:rPr lang="ru-RU"/>
              <a:t>10.09.2025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>
            <a:off x="2898648" y="4767263"/>
            <a:ext cx="3505199" cy="274320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 bwMode="auto"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424DB3-6DC8-4CF1-BF9B-B0DE9515B51E}" type="slidenum">
              <a:rPr lang="ru-RU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 bwMode="auto"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3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600"/>
        </a:spcBef>
        <a:buClr>
          <a:schemeClr val="accent1"/>
        </a:buClr>
        <a:buSzPct val="76000"/>
        <a:buFont typeface="Wingdings 3"/>
        <a:buChar char="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>
        <a:spcBef>
          <a:spcPts val="500"/>
        </a:spcBef>
        <a:buClr>
          <a:schemeClr val="accent2"/>
        </a:buClr>
        <a:buSzPct val="76000"/>
        <a:buFont typeface="Wingdings 3"/>
        <a:buChar char=""/>
        <a:defRPr sz="23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>
        <a:spcBef>
          <a:spcPts val="300"/>
        </a:spcBef>
        <a:buClr>
          <a:schemeClr val="accent2"/>
        </a:buClr>
        <a:buSzPct val="70000"/>
        <a:buFont typeface="Wingdings"/>
        <a:buChar char="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0"/>
            <a:ext cx="9142164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413791" y="2643757"/>
            <a:ext cx="7616757" cy="8804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/>
              <a:t>Отбор кандидатов на должность «спортсмен-инструктор» в ГКБУ «ЦСП Пермского края» на 2026 год</a:t>
            </a:r>
            <a:endParaRPr sz="480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t="39669"/>
          <a:stretch/>
        </p:blipFill>
        <p:spPr bwMode="auto">
          <a:xfrm>
            <a:off x="0" y="0"/>
            <a:ext cx="9142164" cy="204739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812360" y="4155926"/>
            <a:ext cx="957592" cy="50624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694369" name="Заголовок 1"/>
          <p:cNvSpPr>
            <a:spLocks noGrp="1"/>
          </p:cNvSpPr>
          <p:nvPr>
            <p:ph type="title"/>
          </p:nvPr>
        </p:nvSpPr>
        <p:spPr bwMode="auto">
          <a:xfrm>
            <a:off x="542924" y="1771650"/>
            <a:ext cx="8229600" cy="184784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algn="r">
              <a:buNone/>
              <a:defRPr sz="3200" b="0" cap="none"/>
            </a:lvl1pPr>
          </a:lstStyle>
          <a:p>
            <a:pPr algn="ctr">
              <a:defRPr/>
            </a:pPr>
            <a:r>
              <a:rPr lang="ru-RU" sz="2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Результаты выступления на официальных спортивных соревнованиях</a:t>
            </a:r>
            <a:br>
              <a:rPr lang="ru-RU" sz="2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(оценки показателя в баллах)</a:t>
            </a:r>
            <a:endParaRPr sz="2800" b="1" i="0" u="none" strike="noStrike" cap="none" spc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812576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8" y="66673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 dirty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Олимпийские виды спорта (базовые </a:t>
            </a:r>
            <a:r>
              <a:rPr lang="ru-RU" sz="2000" b="1" i="0" u="none" strike="noStrike" cap="none" spc="0" dirty="0" smtClean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виды, олимпийская дисциплина)</a:t>
            </a:r>
            <a:endParaRPr sz="2200" dirty="0"/>
          </a:p>
        </p:txBody>
      </p:sp>
      <p:pic>
        <p:nvPicPr>
          <p:cNvPr id="268297141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2" y="185027"/>
            <a:ext cx="957591" cy="506241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321380997" name="Таблица 1321380996"/>
          <p:cNvGraphicFramePr>
            <a:graphicFrameLocks/>
          </p:cNvGraphicFramePr>
          <p:nvPr/>
        </p:nvGraphicFramePr>
        <p:xfrm>
          <a:off x="161922" y="1047747"/>
          <a:ext cx="8730000" cy="392419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4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540000"/>
              </a:tblGrid>
              <a:tr h="192700">
                <a:tc row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 dirty="0" err="1"/>
                        <a:t>Уровень</a:t>
                      </a:r>
                      <a:r>
                        <a:rPr sz="700" dirty="0"/>
                        <a:t> </a:t>
                      </a:r>
                      <a:r>
                        <a:rPr sz="700" dirty="0" err="1"/>
                        <a:t>соревнований</a:t>
                      </a:r>
                      <a:endParaRPr sz="700" dirty="0"/>
                    </a:p>
                    <a:p>
                      <a:pPr>
                        <a:defRPr/>
                      </a:pPr>
                      <a:endParaRPr sz="700" dirty="0"/>
                    </a:p>
                    <a:p>
                      <a:pPr>
                        <a:defRPr/>
                      </a:pPr>
                      <a:endParaRPr sz="700" dirty="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EE1A4F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Результаты выступления на официальных спортивных соревнованиях (оценка показателя в баллах)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EE1A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80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место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7712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4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5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6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7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8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9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11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12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13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14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15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Участие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534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Олимпийские игры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11500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11000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10500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10000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miter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9500</a:t>
                      </a:r>
                    </a:p>
                  </a:txBody>
                  <a:tcPr>
                    <a:lnL w="12699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9000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8500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8000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7500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7000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6500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6000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5000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534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 dirty="0" err="1"/>
                        <a:t>Чемпионат</a:t>
                      </a:r>
                      <a:r>
                        <a:rPr sz="700" dirty="0"/>
                        <a:t> </a:t>
                      </a:r>
                      <a:r>
                        <a:rPr sz="700" dirty="0" err="1"/>
                        <a:t>мира</a:t>
                      </a:r>
                      <a:r>
                        <a:rPr sz="700" dirty="0"/>
                        <a:t> (</a:t>
                      </a:r>
                      <a:r>
                        <a:rPr sz="700" dirty="0" err="1"/>
                        <a:t>личные</a:t>
                      </a:r>
                      <a:r>
                        <a:rPr sz="700" dirty="0"/>
                        <a:t>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4000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534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Чемпионат Европы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6995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Кубок мира (общий зачёт,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3850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3750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3650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3550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3450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3350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3250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3150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534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Кубок мира (этап,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1050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6995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Кубок Европы (общий зачёт,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534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Первенство мира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 dirty="0"/>
                        <a:t>3600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6995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Первенство Европы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 dirty="0" err="1"/>
                        <a:t>Другие</a:t>
                      </a:r>
                      <a:r>
                        <a:rPr sz="700" dirty="0"/>
                        <a:t> </a:t>
                      </a:r>
                      <a:r>
                        <a:rPr sz="700" dirty="0" err="1"/>
                        <a:t>международные</a:t>
                      </a:r>
                      <a:r>
                        <a:rPr sz="700" dirty="0"/>
                        <a:t> </a:t>
                      </a:r>
                      <a:r>
                        <a:rPr sz="700" dirty="0" err="1"/>
                        <a:t>соревнования</a:t>
                      </a:r>
                      <a:r>
                        <a:rPr sz="700" dirty="0"/>
                        <a:t> </a:t>
                      </a:r>
                      <a:r>
                        <a:rPr sz="700" dirty="0" err="1"/>
                        <a:t>среди</a:t>
                      </a:r>
                      <a:r>
                        <a:rPr sz="700" dirty="0"/>
                        <a:t> </a:t>
                      </a:r>
                      <a:r>
                        <a:rPr sz="700" dirty="0" err="1"/>
                        <a:t>лиц</a:t>
                      </a:r>
                      <a:r>
                        <a:rPr sz="700" dirty="0"/>
                        <a:t> </a:t>
                      </a:r>
                      <a:r>
                        <a:rPr sz="700" dirty="0" err="1"/>
                        <a:t>без</a:t>
                      </a:r>
                      <a:r>
                        <a:rPr sz="700" dirty="0"/>
                        <a:t> </a:t>
                      </a:r>
                      <a:r>
                        <a:rPr sz="700" dirty="0" err="1"/>
                        <a:t>ограничения</a:t>
                      </a:r>
                      <a:r>
                        <a:rPr sz="700" dirty="0"/>
                        <a:t> </a:t>
                      </a:r>
                      <a:r>
                        <a:rPr sz="700" dirty="0" err="1"/>
                        <a:t>верхней</a:t>
                      </a:r>
                      <a:r>
                        <a:rPr sz="700" dirty="0"/>
                        <a:t> </a:t>
                      </a:r>
                      <a:r>
                        <a:rPr sz="700" dirty="0" err="1"/>
                        <a:t>границы</a:t>
                      </a:r>
                      <a:r>
                        <a:rPr sz="700" dirty="0"/>
                        <a:t> </a:t>
                      </a:r>
                      <a:r>
                        <a:rPr sz="700" dirty="0" err="1"/>
                        <a:t>возраста</a:t>
                      </a:r>
                      <a:r>
                        <a:rPr sz="700" dirty="0"/>
                        <a:t> (</a:t>
                      </a:r>
                      <a:r>
                        <a:rPr sz="700" dirty="0" err="1"/>
                        <a:t>личные</a:t>
                      </a:r>
                      <a:r>
                        <a:rPr sz="700" dirty="0"/>
                        <a:t>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 dirty="0"/>
                        <a:t>3500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 dirty="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 dirty="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 dirty="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35595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Спартакиада сильнейших спортсменов (комплексные,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534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 dirty="0" err="1"/>
                        <a:t>Чемпионат</a:t>
                      </a:r>
                      <a:r>
                        <a:rPr sz="700" dirty="0"/>
                        <a:t> </a:t>
                      </a:r>
                      <a:r>
                        <a:rPr sz="700" dirty="0" err="1"/>
                        <a:t>России</a:t>
                      </a:r>
                      <a:r>
                        <a:rPr sz="700" dirty="0"/>
                        <a:t> (</a:t>
                      </a:r>
                      <a:r>
                        <a:rPr sz="700" dirty="0" err="1"/>
                        <a:t>личные</a:t>
                      </a:r>
                      <a:r>
                        <a:rPr sz="700" dirty="0"/>
                        <a:t>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 dirty="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 dirty="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030868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7" y="66672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 dirty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Олимпийские виды спорта (базовые </a:t>
            </a:r>
            <a:r>
              <a:rPr lang="ru-RU" sz="2000" b="1" i="0" u="none" strike="noStrike" cap="none" spc="0" dirty="0" smtClean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виды, олимпийская дисциплина)</a:t>
            </a:r>
            <a:endParaRPr sz="2200" dirty="0"/>
          </a:p>
        </p:txBody>
      </p:sp>
      <p:pic>
        <p:nvPicPr>
          <p:cNvPr id="832814944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1" y="185026"/>
            <a:ext cx="957591" cy="506241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636219098" name="Таблица 1636219097"/>
          <p:cNvGraphicFramePr>
            <a:graphicFrameLocks/>
          </p:cNvGraphicFramePr>
          <p:nvPr/>
        </p:nvGraphicFramePr>
        <p:xfrm>
          <a:off x="200649" y="1123947"/>
          <a:ext cx="8730000" cy="33528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4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540000"/>
              </a:tblGrid>
              <a:tr h="192700">
                <a:tc row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Уровень соревнований</a:t>
                      </a:r>
                    </a:p>
                    <a:p>
                      <a:pPr>
                        <a:defRPr/>
                      </a:pPr>
                      <a:endParaRPr sz="700"/>
                    </a:p>
                    <a:p>
                      <a:pPr>
                        <a:defRPr/>
                      </a:pPr>
                      <a:endParaRPr sz="7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EE1A4F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Результаты выступления на официальных спортивных соревнованиях (оценка показателя в баллах)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EE1A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8000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место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7712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4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5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6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7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8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9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11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12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13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14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15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Участие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534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Чемпионат России (командные)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534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Кубок России (общий зачёт,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3050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3950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2850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2750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534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Кубок России (общий зачёт, командные)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6995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Первенство России (юноши/девушки до 18 лет, юниоры/юниорки до 24 лет,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534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Первенство России (командные)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6995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Финал Спартакиады учащихся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534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Финал Спартакиады молодёжи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6995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Всероссийские соревнования, включенные в ЕКП Минспорта РФ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959531" name="Прямоугольник 143959530"/>
          <p:cNvSpPr/>
          <p:nvPr/>
        </p:nvSpPr>
        <p:spPr bwMode="auto">
          <a:xfrm>
            <a:off x="8579277" y="4564944"/>
            <a:ext cx="338665" cy="5150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065255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7" y="66672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Неолимпийские виды спорта (базовые виды)</a:t>
            </a:r>
            <a:endParaRPr sz="2200"/>
          </a:p>
        </p:txBody>
      </p:sp>
      <p:pic>
        <p:nvPicPr>
          <p:cNvPr id="1799919532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1" y="185026"/>
            <a:ext cx="957591" cy="506241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856473200" name="Таблица 1856473199"/>
          <p:cNvGraphicFramePr>
            <a:graphicFrameLocks/>
          </p:cNvGraphicFramePr>
          <p:nvPr/>
        </p:nvGraphicFramePr>
        <p:xfrm>
          <a:off x="464717" y="923924"/>
          <a:ext cx="8190000" cy="40845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33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270000"/>
                <a:gridCol w="360000"/>
                <a:gridCol w="630000"/>
              </a:tblGrid>
              <a:tr h="253440">
                <a:tc row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Уровень соревнований</a:t>
                      </a:r>
                    </a:p>
                    <a:p>
                      <a:pPr>
                        <a:defRPr/>
                      </a:pPr>
                      <a:endParaRPr sz="800"/>
                    </a:p>
                    <a:p>
                      <a:pPr>
                        <a:defRPr/>
                      </a:pPr>
                      <a:endParaRPr sz="8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5ABEEC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Оценка показателя в баллах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5A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5344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место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3582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4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5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6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7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8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9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Участие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077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Чемпионат мира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591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Чемпионат Европы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Кубок мира (общий зачёт,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23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Кубок мира (этап,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4902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Кубок Европы (общий зачет,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056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Первенство мира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723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Первенство Европы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8518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Другие международные соревнования среди лиц без ограничения верхней границы возраста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534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Спартакиада среди сильнейших спортсменов (комплексные,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222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Чемпионат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488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Кубок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927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Первенство России (юноши/девушки до 18 лет, юниоры/юниорки до 24 лет,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375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Финал Спартакиады учащихся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Финал Спартакиады молодёжи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877764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7" y="66672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Олимпийские виды спорта (базовые виды, </a:t>
            </a:r>
            <a:b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</a:b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неолимпийская дисциплина)</a:t>
            </a:r>
            <a:endParaRPr sz="2200"/>
          </a:p>
        </p:txBody>
      </p:sp>
      <p:pic>
        <p:nvPicPr>
          <p:cNvPr id="1030735162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1" y="185026"/>
            <a:ext cx="957591" cy="506241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840614973" name="Таблица 1840614972"/>
          <p:cNvGraphicFramePr>
            <a:graphicFrameLocks/>
          </p:cNvGraphicFramePr>
          <p:nvPr/>
        </p:nvGraphicFramePr>
        <p:xfrm>
          <a:off x="155649" y="857247"/>
          <a:ext cx="8892000" cy="41961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12000"/>
                <a:gridCol w="450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60000"/>
                <a:gridCol w="522000"/>
              </a:tblGrid>
              <a:tr h="192700">
                <a:tc row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 dirty="0" err="1"/>
                        <a:t>Уровень</a:t>
                      </a:r>
                      <a:r>
                        <a:rPr sz="700" dirty="0"/>
                        <a:t> </a:t>
                      </a:r>
                      <a:r>
                        <a:rPr sz="700" dirty="0" err="1"/>
                        <a:t>соревнований</a:t>
                      </a:r>
                      <a:endParaRPr sz="700" dirty="0"/>
                    </a:p>
                    <a:p>
                      <a:pPr>
                        <a:defRPr/>
                      </a:pPr>
                      <a:endParaRPr sz="700" dirty="0"/>
                    </a:p>
                    <a:p>
                      <a:pPr>
                        <a:defRPr/>
                      </a:pPr>
                      <a:endParaRPr sz="700" dirty="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9BE15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Результаты выступления на официальных спортивных соревнованиях (оценка показателя в баллах)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9BE1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7458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место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5646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4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5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6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7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8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9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11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12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13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14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15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Участие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225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Чемпионат мира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 dirty="0"/>
                        <a:t>3500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Чемпионат Европы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618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Кубок мира (общий зачёт,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437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Кубок мира (этап,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156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Кубок Европы (общий зачёт,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Первенство мира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 dirty="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618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Первенство Европы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Другие международные соревнования среди лиц без ограничения верхней границы возраста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Спартакиада сильнейших спортсменов (комплексные,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222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Чемпионат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miter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699" algn="ctr">
                      <a:solidFill>
                        <a:srgbClr val="000000"/>
                      </a:solidFill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 dirty="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Чемпионат России (командные)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618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 dirty="0" err="1"/>
                        <a:t>Кубок</a:t>
                      </a:r>
                      <a:r>
                        <a:rPr sz="700" dirty="0"/>
                        <a:t> </a:t>
                      </a:r>
                      <a:r>
                        <a:rPr sz="700" dirty="0" err="1"/>
                        <a:t>России</a:t>
                      </a:r>
                      <a:r>
                        <a:rPr sz="700" dirty="0"/>
                        <a:t> (</a:t>
                      </a:r>
                      <a:r>
                        <a:rPr sz="700" dirty="0" err="1"/>
                        <a:t>общий</a:t>
                      </a:r>
                      <a:r>
                        <a:rPr sz="700" dirty="0"/>
                        <a:t> </a:t>
                      </a:r>
                      <a:r>
                        <a:rPr sz="700" dirty="0" err="1"/>
                        <a:t>зачёт</a:t>
                      </a:r>
                      <a:r>
                        <a:rPr sz="700" dirty="0"/>
                        <a:t>, </a:t>
                      </a:r>
                      <a:r>
                        <a:rPr sz="700" dirty="0" err="1"/>
                        <a:t>личные</a:t>
                      </a:r>
                      <a:r>
                        <a:rPr sz="700" dirty="0"/>
                        <a:t>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Первенство России (юноши/девушки до 18 лет, юниоры/юниорки до 24 лет,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94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Первенство России (командные)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713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Финал Спартакиады учащихся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Финал Спартакиады молодёжи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33665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7" y="66672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 dirty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Олимпийские виды спорта (не базовые </a:t>
            </a:r>
            <a:r>
              <a:rPr lang="ru-RU" sz="2000" b="1" i="0" u="none" strike="noStrike" cap="none" spc="0" dirty="0" smtClean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виды, олимпийская дисциплина )</a:t>
            </a:r>
            <a:endParaRPr sz="2200" dirty="0"/>
          </a:p>
        </p:txBody>
      </p:sp>
      <p:pic>
        <p:nvPicPr>
          <p:cNvPr id="337583279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1" y="185026"/>
            <a:ext cx="957591" cy="506241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270790420" name="Таблица 270790419"/>
          <p:cNvGraphicFramePr>
            <a:graphicFrameLocks/>
          </p:cNvGraphicFramePr>
          <p:nvPr/>
        </p:nvGraphicFramePr>
        <p:xfrm>
          <a:off x="29649" y="809622"/>
          <a:ext cx="9072000" cy="42824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12000"/>
                <a:gridCol w="450000"/>
                <a:gridCol w="432000"/>
                <a:gridCol w="432000"/>
                <a:gridCol w="432000"/>
                <a:gridCol w="432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522000"/>
              </a:tblGrid>
              <a:tr h="192700">
                <a:tc row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Уровень соревнований</a:t>
                      </a:r>
                    </a:p>
                    <a:p>
                      <a:pPr>
                        <a:defRPr/>
                      </a:pPr>
                      <a:endParaRPr sz="700"/>
                    </a:p>
                    <a:p>
                      <a:pPr>
                        <a:defRPr/>
                      </a:pPr>
                      <a:endParaRPr sz="7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EE1A4F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Результаты выступления на официальных спортивных соревнованиях (оценка показателя в баллах)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EE1A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7458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место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7712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4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5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6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7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8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9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11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12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13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14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15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beve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Участие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383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Олимпийские игры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11500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11000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10500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10000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9500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9000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8500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8000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7500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7000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6500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6000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5500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5000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4000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2022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Чемпионат мира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miter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921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Чемпионат Европы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bevel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bevel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739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Кубок мира (общий зачёт,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bevel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558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Кубок мира (этап,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1350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1250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1150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1050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950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377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Кубок Европы (общий зачёт,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1962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Первенство мира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beve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915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Первенство Европы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633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Другие международные соревнования среди лиц без ограничения верхней границы возраста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119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Спартакиада сильнейших спортсменов (комплексные,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  <a:round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Чемпионат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589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Чемпионат России (командные)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408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Кубок России (общий зачёт,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127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700" b="0" i="0" u="none" strike="noStrike" cap="none" spc="0">
                          <a:solidFill>
                            <a:schemeClr val="dk1"/>
                          </a:solidFill>
                          <a:latin typeface="Trebuchet MS"/>
                          <a:ea typeface="Arial"/>
                          <a:cs typeface="Arial"/>
                        </a:rPr>
                        <a:t>Первенство России (юноши/девушки до 18 лет, юниоры/юниорки до 24 лет, личные)</a:t>
                      </a:r>
                      <a:endParaRPr sz="7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779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Первенство России (командные)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5982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Финал Спартакиады учащихся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Финал Спартакиады молодёжи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6614089" name="Прямоугольник 936614088"/>
          <p:cNvSpPr/>
          <p:nvPr/>
        </p:nvSpPr>
        <p:spPr bwMode="auto">
          <a:xfrm>
            <a:off x="8439147" y="4459816"/>
            <a:ext cx="338665" cy="5150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600385" name="Прямоугольник 214600384"/>
          <p:cNvSpPr/>
          <p:nvPr/>
        </p:nvSpPr>
        <p:spPr bwMode="auto">
          <a:xfrm>
            <a:off x="353499" y="4564944"/>
            <a:ext cx="338666" cy="51505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372160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7" y="66672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Олимпийские виды спорта (не базовые виды, </a:t>
            </a:r>
            <a:b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</a:b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неолимпийская дисциплина)</a:t>
            </a:r>
            <a:endParaRPr sz="2200"/>
          </a:p>
        </p:txBody>
      </p:sp>
      <p:pic>
        <p:nvPicPr>
          <p:cNvPr id="1049277217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1" y="185026"/>
            <a:ext cx="957591" cy="506241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604667106" name="Таблица 1604667105"/>
          <p:cNvGraphicFramePr>
            <a:graphicFrameLocks/>
          </p:cNvGraphicFramePr>
          <p:nvPr/>
        </p:nvGraphicFramePr>
        <p:xfrm>
          <a:off x="585780" y="929567"/>
          <a:ext cx="8010000" cy="40843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30000"/>
                <a:gridCol w="432000"/>
                <a:gridCol w="396000"/>
                <a:gridCol w="396000"/>
                <a:gridCol w="396000"/>
                <a:gridCol w="396000"/>
                <a:gridCol w="396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288000"/>
                <a:gridCol w="576000"/>
              </a:tblGrid>
              <a:tr h="192700">
                <a:tc row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Уровень соревнований</a:t>
                      </a:r>
                    </a:p>
                    <a:p>
                      <a:pPr>
                        <a:defRPr/>
                      </a:pPr>
                      <a:endParaRPr sz="700"/>
                    </a:p>
                    <a:p>
                      <a:pPr>
                        <a:defRPr/>
                      </a:pPr>
                      <a:endParaRPr sz="7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5ABEEC"/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Результаты выступления на официальных спортивных соревнованиях (оценка показателя в баллах)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5A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7458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место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7712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3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4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5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6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7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8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9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11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12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13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14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15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Участие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2022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Чемпионат мира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921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Чемпионат Европы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739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Кубок мира (общий зачёт,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558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Кубок мира (этап,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950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377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Кубок Европы (общий зачёт,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1962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Первенство мира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915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Первенство Европы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633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Другие международные соревнования среди лиц без ограничения верхней границы возраста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119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Спартакиада сильнейших спортсменов (комплексные,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1750</a:t>
                      </a:r>
                    </a:p>
                  </a:txBody>
                  <a:tcPr>
                    <a:lnL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1650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Чемпионат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589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Чемпионат России (командные)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408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Кубок России (общий зачёт,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1750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127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700" b="0" i="0" u="none" strike="noStrike" cap="none" spc="0">
                          <a:solidFill>
                            <a:schemeClr val="dk1"/>
                          </a:solidFill>
                          <a:latin typeface="Trebuchet MS"/>
                          <a:ea typeface="Arial"/>
                          <a:cs typeface="Arial"/>
                        </a:rPr>
                        <a:t>Первенство России (юноши/девушки до 18 лет, юниоры/юниорки до 24 лет, личные)</a:t>
                      </a:r>
                      <a:endParaRPr sz="7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779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Первенство России (командные)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1750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1650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5982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Финал Спартакиады учащихся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700"/>
                        <a:t>Финал Спартакиады молодёжи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1500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7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3108309" name="Прямоугольник 733108308"/>
          <p:cNvSpPr/>
          <p:nvPr/>
        </p:nvSpPr>
        <p:spPr bwMode="auto">
          <a:xfrm>
            <a:off x="8322786" y="4564943"/>
            <a:ext cx="447990" cy="5150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480253" name="Прямоугольник 1661480252"/>
          <p:cNvSpPr/>
          <p:nvPr/>
        </p:nvSpPr>
        <p:spPr bwMode="auto">
          <a:xfrm>
            <a:off x="353498" y="4564944"/>
            <a:ext cx="338665" cy="5150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18831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7" y="66672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Неолимпийские виды спорта (не базовые виды)</a:t>
            </a:r>
            <a:endParaRPr sz="2200"/>
          </a:p>
        </p:txBody>
      </p:sp>
      <p:pic>
        <p:nvPicPr>
          <p:cNvPr id="1929854848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1" y="185026"/>
            <a:ext cx="957591" cy="506241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631031808" name="Таблица 1631031807"/>
          <p:cNvGraphicFramePr>
            <a:graphicFrameLocks/>
          </p:cNvGraphicFramePr>
          <p:nvPr/>
        </p:nvGraphicFramePr>
        <p:xfrm>
          <a:off x="640642" y="923924"/>
          <a:ext cx="7740000" cy="40756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330000"/>
                <a:gridCol w="450000"/>
                <a:gridCol w="432000"/>
                <a:gridCol w="432000"/>
                <a:gridCol w="432000"/>
                <a:gridCol w="432000"/>
                <a:gridCol w="432000"/>
                <a:gridCol w="270000"/>
                <a:gridCol w="270000"/>
                <a:gridCol w="270000"/>
                <a:gridCol w="360000"/>
                <a:gridCol w="630000"/>
              </a:tblGrid>
              <a:tr h="253440">
                <a:tc rowSpan="3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Уровень соревнований</a:t>
                      </a:r>
                    </a:p>
                    <a:p>
                      <a:pPr>
                        <a:defRPr/>
                      </a:pPr>
                      <a:endParaRPr sz="800"/>
                    </a:p>
                    <a:p>
                      <a:pPr>
                        <a:defRPr/>
                      </a:pPr>
                      <a:endParaRPr sz="800"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9BE15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Оценка показателя в баллах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  <a:solidFill>
                      <a:srgbClr val="F9BE1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5344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место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3582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3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4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5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6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7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8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9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Участие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077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Чемпионат мира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591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Чемпионат Европы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Кубок мира (общий зачёт,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2000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beve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bevel/>
                    </a:lnB>
                  </a:tcPr>
                </a:tc>
              </a:tr>
              <a:tr h="1823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Кубок мира (этап,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950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4902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Кубок Европы (общий зачет,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056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Первенство мира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  <a:beve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bevel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723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Первенство Европы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289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Другие международные соревнования среди лиц без ограничения верхней границы возраста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1500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534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Спартакиада среди сильнейших спортсменов (комплексные,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1450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1350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1250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1150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1050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950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883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Чемпионат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1400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488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Кубок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1300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9278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Первенство России (юноши/девушки до 18 лет, юниоры/юниорки до 24 лет, 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1200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1150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1050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950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1375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Финал Спартакиады учащихся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1100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1000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900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800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700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/>
                        <a:t>Финал Спартакиады молодёжи России (личные)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1050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950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850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750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  <a:bevel/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650</a:t>
                      </a:r>
                    </a:p>
                  </a:txBody>
                  <a:tcPr>
                    <a:lnL w="12699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600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800"/>
                        <a:t>-</a:t>
                      </a:r>
                    </a:p>
                  </a:txBody>
                  <a:tcPr>
                    <a:lnL w="12699" algn="ctr">
                      <a:solidFill>
                        <a:srgbClr val="000000"/>
                      </a:solidFill>
                    </a:lnL>
                    <a:lnR w="12699" algn="ctr">
                      <a:solidFill>
                        <a:srgbClr val="000000"/>
                      </a:solidFill>
                    </a:lnR>
                    <a:lnT w="12699" algn="ctr">
                      <a:solidFill>
                        <a:srgbClr val="000000"/>
                      </a:solidFill>
                    </a:lnT>
                    <a:lnB w="126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89584" name="Прямоугольник 14589583"/>
          <p:cNvSpPr/>
          <p:nvPr/>
        </p:nvSpPr>
        <p:spPr bwMode="auto">
          <a:xfrm>
            <a:off x="8322786" y="4564943"/>
            <a:ext cx="447990" cy="5150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8084127" name="Прямоугольник 1498084126"/>
          <p:cNvSpPr/>
          <p:nvPr/>
        </p:nvSpPr>
        <p:spPr bwMode="auto">
          <a:xfrm>
            <a:off x="353498" y="4564944"/>
            <a:ext cx="338665" cy="5150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7364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7" y="66672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Коэффициенты к балловой системе</a:t>
            </a:r>
            <a:endParaRPr sz="2200"/>
          </a:p>
        </p:txBody>
      </p:sp>
      <p:pic>
        <p:nvPicPr>
          <p:cNvPr id="1382330978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1" y="185026"/>
            <a:ext cx="957591" cy="506241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297921865" name="Таблица 12979218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256662"/>
              </p:ext>
            </p:extLst>
          </p:nvPr>
        </p:nvGraphicFramePr>
        <p:xfrm>
          <a:off x="286724" y="1212568"/>
          <a:ext cx="8483600" cy="270566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10000"/>
                <a:gridCol w="1080000"/>
                <a:gridCol w="810000"/>
                <a:gridCol w="630000"/>
                <a:gridCol w="810000"/>
                <a:gridCol w="810000"/>
                <a:gridCol w="1260000"/>
                <a:gridCol w="1373600"/>
              </a:tblGrid>
              <a:tr h="803319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dirty="0" err="1"/>
                        <a:t>Классификация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видов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спорта</a:t>
                      </a:r>
                      <a:endParaRPr sz="1400" dirty="0"/>
                    </a:p>
                    <a:p>
                      <a:pPr algn="ctr">
                        <a:defRPr/>
                      </a:pPr>
                      <a:endParaRPr sz="1400" dirty="0"/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  <a:solidFill>
                      <a:srgbClr val="5ABE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Членство в сборной РФ</a:t>
                      </a:r>
                    </a:p>
                    <a:p>
                      <a:pPr algn="ctr">
                        <a:defRPr/>
                      </a:pPr>
                      <a:endParaRPr sz="1400"/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  <a:solidFill>
                      <a:srgbClr val="5A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Мастерство/звание</a:t>
                      </a:r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  <a:solidFill>
                      <a:srgbClr val="5ABE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dirty="0" err="1"/>
                        <a:t>Наличие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договора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параллель-ного</a:t>
                      </a:r>
                      <a:r>
                        <a:rPr sz="1400" dirty="0"/>
                        <a:t> </a:t>
                      </a:r>
                      <a:r>
                        <a:rPr sz="1400" dirty="0" err="1"/>
                        <a:t>зачёта</a:t>
                      </a:r>
                      <a:endParaRPr sz="1400" dirty="0"/>
                    </a:p>
                    <a:p>
                      <a:pPr algn="ctr">
                        <a:defRPr/>
                      </a:pPr>
                      <a:endParaRPr sz="1400" dirty="0"/>
                    </a:p>
                    <a:p>
                      <a:pPr algn="ctr">
                        <a:defRPr/>
                      </a:pPr>
                      <a:r>
                        <a:rPr sz="1400" dirty="0"/>
                        <a:t>1-ПК</a:t>
                      </a:r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  <a:solidFill>
                      <a:srgbClr val="5ABE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Trebuchet MS"/>
                          <a:ea typeface="Arial"/>
                          <a:cs typeface="Arial"/>
                        </a:rPr>
                        <a:t>Наличие договора параллель-ного зачёта</a:t>
                      </a:r>
                      <a:endParaRPr sz="140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defRPr/>
                      </a:pPr>
                      <a:endParaRPr sz="140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Trebuchet MS"/>
                          <a:ea typeface="Arial"/>
                          <a:cs typeface="Arial"/>
                        </a:rPr>
                        <a:t>2-ПК</a:t>
                      </a:r>
                      <a:endParaRPr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  <a:solidFill>
                      <a:srgbClr val="5ABEEC"/>
                    </a:solidFill>
                  </a:tcPr>
                </a:tc>
              </a:tr>
              <a:tr h="739381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Основной</a:t>
                      </a:r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Резерв</a:t>
                      </a:r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МС</a:t>
                      </a:r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МСМК</a:t>
                      </a:r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ЗМС</a:t>
                      </a:r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</a:tr>
              <a:tr h="58148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/>
                        <a:t>Олимпийские</a:t>
                      </a:r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dirty="0"/>
                        <a:t>1,5</a:t>
                      </a:r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/>
                        <a:t>0,5</a:t>
                      </a:r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dirty="0"/>
                        <a:t>1,5</a:t>
                      </a:r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dirty="0"/>
                        <a:t>2</a:t>
                      </a:r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dirty="0"/>
                        <a:t>2,5</a:t>
                      </a:r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dirty="0" smtClean="0"/>
                        <a:t>-</a:t>
                      </a:r>
                      <a:r>
                        <a:rPr lang="ru-RU" sz="1400" dirty="0" smtClean="0"/>
                        <a:t>0,75</a:t>
                      </a:r>
                      <a:endParaRPr sz="1400" dirty="0"/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dirty="0" smtClean="0"/>
                        <a:t>-</a:t>
                      </a:r>
                      <a:r>
                        <a:rPr lang="ru-RU" sz="1400" dirty="0" smtClean="0"/>
                        <a:t>1</a:t>
                      </a:r>
                      <a:r>
                        <a:rPr sz="1400" dirty="0" smtClean="0"/>
                        <a:t>,</a:t>
                      </a:r>
                      <a:r>
                        <a:rPr lang="ru-RU" sz="1400" dirty="0" smtClean="0"/>
                        <a:t>5</a:t>
                      </a:r>
                      <a:endParaRPr sz="1400" dirty="0"/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</a:tr>
              <a:tr h="58148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/>
                        <a:t>Неолимпийские</a:t>
                      </a:r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L w="12699" algn="ctr">
                      <a:solidFill>
                        <a:srgbClr val="5ABEEC"/>
                      </a:solidFill>
                    </a:lnL>
                    <a:lnR w="12699" algn="ctr">
                      <a:solidFill>
                        <a:srgbClr val="5ABEEC"/>
                      </a:solidFill>
                    </a:lnR>
                    <a:lnT w="12699" algn="ctr">
                      <a:solidFill>
                        <a:srgbClr val="5ABEEC"/>
                      </a:solidFill>
                    </a:lnT>
                    <a:lnB w="12699" algn="ctr">
                      <a:solidFill>
                        <a:srgbClr val="5ABEEC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919769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8" y="66673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Базовые виды спорта Пермского края, утвержденные приказом Минспорта России от 8 октября 2024 г. № 996</a:t>
            </a:r>
            <a:endParaRPr sz="2200"/>
          </a:p>
        </p:txBody>
      </p:sp>
      <p:pic>
        <p:nvPicPr>
          <p:cNvPr id="175313869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2" y="185027"/>
            <a:ext cx="957591" cy="506241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905892207" name="Таблица 905892206"/>
          <p:cNvGraphicFramePr>
            <a:graphicFrameLocks/>
          </p:cNvGraphicFramePr>
          <p:nvPr/>
        </p:nvGraphicFramePr>
        <p:xfrm>
          <a:off x="457198" y="1000125"/>
          <a:ext cx="8314694" cy="370186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78673"/>
                <a:gridCol w="1971326"/>
                <a:gridCol w="2340000"/>
                <a:gridCol w="1924695"/>
              </a:tblGrid>
              <a:tr h="7327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Срок на который виды спорта включены в перечень</a:t>
                      </a:r>
                      <a:endParaRPr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rgbClr val="E5234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Виды спорта, включенные в программу Олимпийских игр</a:t>
                      </a:r>
                      <a:endParaRPr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rgbClr val="E523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bg1"/>
                          </a:solidFill>
                          <a:latin typeface="Corbel"/>
                          <a:ea typeface="Corbel"/>
                          <a:cs typeface="Corbel"/>
                        </a:rPr>
                        <a:t>Иные виды спорта развиваемые в Пермском крае</a:t>
                      </a:r>
                      <a:endParaRPr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rgbClr val="E52349"/>
                    </a:solidFill>
                  </a:tcPr>
                </a:tc>
              </a:tr>
              <a:tr h="384143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/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>
                          <a:solidFill>
                            <a:schemeClr val="tx1"/>
                          </a:solidFill>
                        </a:rPr>
                        <a:t>Летние</a:t>
                      </a: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>
                          <a:solidFill>
                            <a:schemeClr val="tx1"/>
                          </a:solidFill>
                        </a:rPr>
                        <a:t>Зимние</a:t>
                      </a: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/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08579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 2024 до 2026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Бокс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Дзюдо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Легкая атлетика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Плавание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Спортивная борьба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Футбол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Биатлон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Конькобежный спорт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Лыжное двоеборье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Лыжные гонки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Прыжки на лыжах с трамплина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Санный спорт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Фигурное катание на коньках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Фристайл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Киокусинкай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Самбо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35998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 2025 до 2029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400" b="1" i="0" u="none">
                          <a:solidFill>
                            <a:schemeClr val="tx1"/>
                          </a:solidFill>
                          <a:latin typeface="Corbel"/>
                          <a:ea typeface="Corbel"/>
                          <a:cs typeface="Corbel"/>
                        </a:rPr>
                        <a:t>Скалолазание</a:t>
                      </a: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49" algn="ctr">
                      <a:solidFill>
                        <a:srgbClr val="E52349"/>
                      </a:solidFill>
                    </a:lnL>
                    <a:lnR w="19049" algn="ctr">
                      <a:solidFill>
                        <a:srgbClr val="E52349"/>
                      </a:solidFill>
                    </a:lnR>
                    <a:lnT w="19049" algn="ctr">
                      <a:solidFill>
                        <a:srgbClr val="E52349"/>
                      </a:solidFill>
                    </a:lnT>
                    <a:lnB w="19049" algn="ctr">
                      <a:solidFill>
                        <a:srgbClr val="E52349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512264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51904716" name="Объект 7"/>
          <p:cNvSpPr>
            <a:spLocks noGrp="1"/>
          </p:cNvSpPr>
          <p:nvPr>
            <p:ph sz="quarter" idx="1"/>
          </p:nvPr>
        </p:nvSpPr>
        <p:spPr bwMode="auto">
          <a:xfrm>
            <a:off x="457200" y="914400"/>
            <a:ext cx="8229600" cy="370332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endParaRPr sz="220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endParaRPr sz="220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ru-RU" sz="22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Приказ ГКБУ «ЦСП Пермского края» от 1 сентября 2025 г.          № СЭД-01-03-76 «О порядке отбора кандидатов на должность «спортсмен-инструктор» и согласования кандидатов на должность «старший тренер» в ГКБУ «ЦСП Пермского края»</a:t>
            </a:r>
            <a:endParaRPr lang="ru-RU" sz="22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990839977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879034" y="232652"/>
            <a:ext cx="957591" cy="50624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582087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9" y="66674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п.2 Требования к кандидатам на должность «спортсмен-инструктор»</a:t>
            </a:r>
            <a:endParaRPr sz="2200" b="1"/>
          </a:p>
        </p:txBody>
      </p:sp>
      <p:sp>
        <p:nvSpPr>
          <p:cNvPr id="982832671" name="Объект 7"/>
          <p:cNvSpPr>
            <a:spLocks noGrp="1"/>
          </p:cNvSpPr>
          <p:nvPr>
            <p:ph sz="quarter" idx="1"/>
          </p:nvPr>
        </p:nvSpPr>
        <p:spPr bwMode="auto">
          <a:xfrm>
            <a:off x="457200" y="1009649"/>
            <a:ext cx="8392499" cy="366712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2.1.1. включение кандидатуры в списки спортивных сборных команд Пермского края;</a:t>
            </a:r>
            <a:endParaRPr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2.1.2. наличие гражданства Российской Федерации;</a:t>
            </a:r>
            <a:endParaRPr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2.1.3. наличие спортивного разряда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ниже «Кандидат в мастера спорта»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(претенденты со спортивным разрядом ниже указанного не рассматриваются);</a:t>
            </a:r>
            <a:endParaRPr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2.1.4.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достижение возраста 16 лет 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момент подачи документов;</a:t>
            </a:r>
            <a:endParaRPr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допускаются к рассмотрению кандидаты, достигшие возраста 14 лет, по видам спорта, относящимся к олимпийским видам спорта с ранней специализацией: плавание, фигурное катание на коньках, художественная гимнастика, спортивная гимнастика;</a:t>
            </a:r>
            <a:endParaRPr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2.1.5. участие в составе сборной команды Пермского края на официальных спортивных мероприятиях, включенных в Единый календарный план межрегиональных, всероссийских и международных физкультурных мероприятий и спортивных мероприятий и в календарный план официальных физкультурных мероприятий и спортивных мероприятий Пермского края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менее 1 (одного) года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/>
          </a:p>
        </p:txBody>
      </p:sp>
      <p:pic>
        <p:nvPicPr>
          <p:cNvPr id="105011908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012384" y="185028"/>
            <a:ext cx="957591" cy="50624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211659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9" y="66674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п.2 Требования к кандидатам на должность «спортсмен-инструктор»</a:t>
            </a:r>
            <a:endParaRPr sz="2000" b="1"/>
          </a:p>
        </p:txBody>
      </p:sp>
      <p:sp>
        <p:nvSpPr>
          <p:cNvPr id="255159414" name="Объект 7"/>
          <p:cNvSpPr>
            <a:spLocks noGrp="1"/>
          </p:cNvSpPr>
          <p:nvPr>
            <p:ph sz="quarter" idx="1"/>
          </p:nvPr>
        </p:nvSpPr>
        <p:spPr bwMode="auto">
          <a:xfrm>
            <a:off x="457200" y="1038224"/>
            <a:ext cx="8392499" cy="371475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2.1.5. участие в составе сборной команды Пермского края на официальных спортивных мероприятиях, включенных в Единый календарный план межрегиональных, всероссийских и международных физкультурных мероприятий и спортивных мероприятий и в календарный план официальных физкультурных мероприятий и спортивных мероприятий Пермского края не менее 1 (одного) года;</a:t>
            </a:r>
            <a:endParaRPr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2.1.6. наличие действующей регистрации в установленном порядке по месту жительства или по месту пребывания на территории Пермского края;</a:t>
            </a:r>
            <a:endParaRPr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2.1.7. наличие медицинского заключения ГБУЗ Пермского края «Врачебно-физкультурный диспансер» о состоянии здоровья либо по результатам углубленного медицинского обследования, действующего в течение 6 (шести) месяцев по форме, утвержденной приказом Минздрава России от 23 октября 2020 г.       № 1144н;</a:t>
            </a:r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2.1.8. прохождение кандидатом спортивной подготовки в физкультурно-спортивных организациях Пермского края.</a:t>
            </a:r>
            <a:endParaRPr/>
          </a:p>
        </p:txBody>
      </p:sp>
      <p:pic>
        <p:nvPicPr>
          <p:cNvPr id="1901124231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002859" y="185028"/>
            <a:ext cx="957591" cy="50624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88536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9" y="66674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п.3 Порядок проведения конкурсного отбора кандидатов </a:t>
            </a:r>
            <a:b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</a:b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на должность «спортсмен-инструктор»</a:t>
            </a:r>
            <a:endParaRPr sz="2200"/>
          </a:p>
        </p:txBody>
      </p:sp>
      <p:sp>
        <p:nvSpPr>
          <p:cNvPr id="1589135035" name="Объект 7"/>
          <p:cNvSpPr>
            <a:spLocks noGrp="1"/>
          </p:cNvSpPr>
          <p:nvPr>
            <p:ph sz="quarter" idx="1"/>
          </p:nvPr>
        </p:nvSpPr>
        <p:spPr bwMode="auto">
          <a:xfrm>
            <a:off x="457200" y="1038224"/>
            <a:ext cx="8392499" cy="371475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3.4.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Рейтинг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кандидатов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должность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спортсмен-инструктор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осуществляется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учетом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следующей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приоритетности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видов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спорта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14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критериев</a:t>
            </a:r>
            <a:r>
              <a:rPr sz="14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dirty="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3.4.1.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Олимпийские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базовые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виды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(олимпийская дисциплина)</a:t>
            </a:r>
            <a:r>
              <a:rPr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dirty="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3.4.2.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Неолимпийские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базовые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виды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спорта</a:t>
            </a:r>
            <a:r>
              <a:rPr lang="ru-RU"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r>
              <a:rPr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400" b="0" i="0" u="none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3.4.3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sz="14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лимпийские</a:t>
            </a:r>
            <a:r>
              <a:rPr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базовые</a:t>
            </a:r>
            <a:r>
              <a:rPr lang="ru-RU"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виды спорта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sz="14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неолимпийская</a:t>
            </a:r>
            <a:r>
              <a:rPr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дисциплина</a:t>
            </a:r>
            <a:r>
              <a:rPr lang="ru-RU"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dirty="0"/>
          </a:p>
          <a:p>
            <a:pPr marL="0" indent="0">
              <a:buClr>
                <a:schemeClr val="accent1"/>
              </a:buClr>
              <a:buSzPct val="76000"/>
              <a:buNone/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3.4.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sz="14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лимпийские</a:t>
            </a:r>
            <a:r>
              <a:rPr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базовые</a:t>
            </a:r>
            <a:r>
              <a:rPr lang="ru-RU"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(олимпийская дисциплина)</a:t>
            </a:r>
            <a:r>
              <a:rPr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dirty="0"/>
          </a:p>
          <a:p>
            <a:pPr marL="0" indent="0">
              <a:buClr>
                <a:schemeClr val="accent1"/>
              </a:buClr>
              <a:buSzPct val="76000"/>
              <a:buNone/>
              <a:defRPr/>
            </a:pPr>
            <a:r>
              <a:rPr lang="en-US"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ru-RU"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.4.5.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sz="14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лимпийские</a:t>
            </a:r>
            <a:r>
              <a:rPr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базовые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sz="14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неолимпийская</a:t>
            </a:r>
            <a:r>
              <a:rPr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дисциплина</a:t>
            </a:r>
            <a:r>
              <a:rPr lang="ru-RU"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dirty="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3.4.</a:t>
            </a:r>
            <a:r>
              <a:rPr lang="ru-RU"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</a:t>
            </a:r>
            <a:r>
              <a:rPr sz="1400" b="0" i="0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Неолимпийские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базовые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виды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спорта</a:t>
            </a:r>
            <a:r>
              <a:rPr sz="14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dirty="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endParaRPr dirty="0"/>
          </a:p>
        </p:txBody>
      </p:sp>
      <p:pic>
        <p:nvPicPr>
          <p:cNvPr id="1245477003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3" y="185028"/>
            <a:ext cx="957591" cy="50624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565537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9" y="66674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п.3 Порядок проведения конкурсного отбора кандидатов </a:t>
            </a:r>
            <a:b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</a:b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на должность «спортсмен-инструктор»</a:t>
            </a:r>
            <a:endParaRPr sz="2200"/>
          </a:p>
        </p:txBody>
      </p:sp>
      <p:sp>
        <p:nvSpPr>
          <p:cNvPr id="383827631" name="Объект 7"/>
          <p:cNvSpPr>
            <a:spLocks noGrp="1"/>
          </p:cNvSpPr>
          <p:nvPr>
            <p:ph sz="quarter" idx="1"/>
          </p:nvPr>
        </p:nvSpPr>
        <p:spPr bwMode="auto">
          <a:xfrm>
            <a:off x="457200" y="1038224"/>
            <a:ext cx="8392499" cy="371475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3.6. Для рассмотрения кандидатов на должность «спортсмен-инструктор» руководителем региональной федерации или его представителем, действующим на основании соответствующего полномочия (доверенности) в Комиссию предоставляются следующие документы:</a:t>
            </a:r>
            <a:endParaRPr sz="140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3.6.1.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ходатайство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 бланке региональной спортивной федерации о выдвижении кандидата по форме, установленной Приложением 2 к Порядку, с приложением копии свидетельства об аккредитации региональной спортивной федерации;</a:t>
            </a:r>
            <a:endParaRPr sz="140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3.6.2.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анкета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на каждого кандидата, претендующего на должность «спортсмен-инструктор», по форме, установленной Приложением 3 к Порядку;</a:t>
            </a:r>
            <a:endParaRPr sz="140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3.6.3.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копии протоколов соревнований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в которых принимал участие кандидат, подтверждающие указанный в анкете результат (один наивысший в текущем году и один наивысший в предыдущем году), заверенные в установленном порядке печатью и подписью руководителя региональной спортивной федерации;</a:t>
            </a:r>
            <a:endParaRPr sz="1400"/>
          </a:p>
        </p:txBody>
      </p:sp>
      <p:pic>
        <p:nvPicPr>
          <p:cNvPr id="76980719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3" y="185028"/>
            <a:ext cx="957591" cy="50624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764397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9" y="66674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п.3 Порядок проведения конкурсного отбора кандидатов </a:t>
            </a:r>
            <a:b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</a:b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на должность «спортсмен-инструктор»</a:t>
            </a:r>
            <a:endParaRPr sz="2200"/>
          </a:p>
        </p:txBody>
      </p:sp>
      <p:sp>
        <p:nvSpPr>
          <p:cNvPr id="518252970" name="Объект 7"/>
          <p:cNvSpPr>
            <a:spLocks noGrp="1"/>
          </p:cNvSpPr>
          <p:nvPr>
            <p:ph sz="quarter" idx="1"/>
          </p:nvPr>
        </p:nvSpPr>
        <p:spPr bwMode="auto">
          <a:xfrm>
            <a:off x="457200" y="952498"/>
            <a:ext cx="8392499" cy="389572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3.6.4. </a:t>
            </a:r>
            <a:r>
              <a:rPr lang="ru-RU" sz="14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копия договора о взаимном сотрудничестве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заключенного между двумя субъектами Российской Федерации (в случае, если кандидат одновременно выступает на соревнованиях за два региона Российской Федерации и это отражено в протоколе соревнований), заверенная в установленном порядке печатью и подписью руководителя региональной спортивной федерации;</a:t>
            </a:r>
            <a:endParaRPr sz="140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3.6.5.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копия приказа о присвоении спортивного разряда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«Кандидат в мастера спорта» или спортивного звания;</a:t>
            </a:r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3.6.6.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копия паспорта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(2 и 5 страницы с отметкой о регистрации по месту жительства);</a:t>
            </a:r>
            <a:endParaRPr sz="140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3.6.7. копия документа, подтверждающего включение спортсмена в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список кандидатов спортивной сборной команды Пермского края 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соответствующему виду спорта, а также в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список кандидатов спортивной сборной команды Российской Федерации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 соответствующему виду спорта (в случае включения);</a:t>
            </a:r>
            <a:endParaRPr sz="140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3.6.8. </a:t>
            </a:r>
            <a:r>
              <a:rPr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письменное согласие на обработку персональных данных </a:t>
            </a:r>
            <a:r>
              <a: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соответствии с требованиями Федерального закона от 27 июля 2006 г. № 152-ФЗ «О персональных данных» по форме, установленной Приложением 4 к Порядку;</a:t>
            </a:r>
            <a:endParaRPr sz="1400"/>
          </a:p>
        </p:txBody>
      </p:sp>
      <p:pic>
        <p:nvPicPr>
          <p:cNvPr id="402722561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3" y="185028"/>
            <a:ext cx="957591" cy="50624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212866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8" y="66673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п.3 Порядок проведения конкурсного отбора кандидатов </a:t>
            </a:r>
            <a:b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</a:b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на должность «спортсмен-инструктор»</a:t>
            </a:r>
            <a:endParaRPr sz="2200"/>
          </a:p>
        </p:txBody>
      </p:sp>
      <p:sp>
        <p:nvSpPr>
          <p:cNvPr id="1390516965" name="Объект 7"/>
          <p:cNvSpPr>
            <a:spLocks noGrp="1"/>
          </p:cNvSpPr>
          <p:nvPr>
            <p:ph sz="quarter" idx="1"/>
          </p:nvPr>
        </p:nvSpPr>
        <p:spPr bwMode="auto">
          <a:xfrm>
            <a:off x="457200" y="952498"/>
            <a:ext cx="8392498" cy="389572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ru-RU" sz="1400" b="0" i="0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3.6.9. </a:t>
            </a:r>
            <a:r>
              <a:rPr lang="ru-RU" sz="1400" b="1" i="0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приказ или выписка из приказа, подтверждающие прохождение спортивной подготовки</a:t>
            </a:r>
            <a:r>
              <a:rPr lang="ru-RU" sz="1400" b="0" i="0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организациях, относящихся к системе спортивной подготовки в Пермском крае (может не предоставляться победителями и призерами Олимпийских игр и Чемпионатов Мира);</a:t>
            </a:r>
            <a:endParaRPr sz="1400" dirty="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ru-RU" sz="1400" b="0" i="0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3.6.10.</a:t>
            </a:r>
            <a:r>
              <a:rPr lang="ru-RU" sz="1400" b="1" i="0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медицинское заключение </a:t>
            </a:r>
            <a:r>
              <a:rPr lang="ru-RU" sz="1400" b="0" i="0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ГБУЗ Пермского края «Врачебно-физкультурный диспансер» о состоянии здоровья либо по результатам углубленного медицинского обследования, действующее в течение 6 (шести) месяцев, по форме, утвержденной приказом Минздрава России от 23 октября 2020 г. </a:t>
            </a:r>
            <a:br>
              <a:rPr lang="ru-RU" sz="1400" b="0" i="0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0" i="0" u="none" strike="noStrike" cap="none" spc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 1144н.</a:t>
            </a:r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endParaRPr dirty="0"/>
          </a:p>
        </p:txBody>
      </p:sp>
      <p:pic>
        <p:nvPicPr>
          <p:cNvPr id="1840611659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2" y="185027"/>
            <a:ext cx="957591" cy="50624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810668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9" y="66674"/>
            <a:ext cx="8229600" cy="742950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п.4 Порядок назначения на должность </a:t>
            </a:r>
            <a:b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</a:br>
            <a:r>
              <a:rPr lang="ru-RU" sz="2000" b="1" i="0" u="none" strike="noStrike" cap="none" spc="0">
                <a:solidFill>
                  <a:schemeClr val="tx2"/>
                </a:solidFill>
                <a:latin typeface="Trebuchet MS"/>
                <a:ea typeface="Trebuchet MS"/>
                <a:cs typeface="Trebuchet MS"/>
              </a:rPr>
              <a:t>«спортсмен-инструктор»</a:t>
            </a:r>
            <a:endParaRPr sz="2200"/>
          </a:p>
        </p:txBody>
      </p:sp>
      <p:sp>
        <p:nvSpPr>
          <p:cNvPr id="2071015156" name="Объект 7"/>
          <p:cNvSpPr>
            <a:spLocks noGrp="1"/>
          </p:cNvSpPr>
          <p:nvPr>
            <p:ph sz="quarter" idx="1"/>
          </p:nvPr>
        </p:nvSpPr>
        <p:spPr bwMode="auto">
          <a:xfrm>
            <a:off x="457200" y="1038224"/>
            <a:ext cx="8392499" cy="389572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2500" lnSpcReduction="10000"/>
          </a:bodyPr>
          <a:lstStyle/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4.7. Трудовой договор со спортсменами-инструкторами по базовым олимпийским видам спорта, с которыми Учреждением заключен трудовой договор до 31 декабря текущего календарного года, а также в предшествующем году, и в отношении которых Комиссией было принято решение рекомендовать для назначения на должность «спортсмен-инструктор» на следующий календарный год, </a:t>
            </a: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может быть продлен еще на 1 (один) год, но не более 5 (пяти) лет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80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4.8. Трудовой договор со спортсменами-инструкторами, относящимися к базовым олимпийским видам спорта в Пермском крае, утвержденным приказом Минспорта России, являющимися членами сборной команды России основного состава, выступавшими в составе сборной России на официальных международных соревнованиях не менее 2 (двух) лет, а также являющимися членами олимпийской сборной Токио-2020, Пекин-2022 и последующих олимпийских игр, </a:t>
            </a: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может быть заключен на срок 2 (два) года.</a:t>
            </a:r>
            <a:endParaRPr sz="180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endParaRPr sz="180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4.12. Из числа кандидатов, не назначенных на должность «спортсмен-инструктор», решением Комиссии формируется </a:t>
            </a: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резервный список </a:t>
            </a: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соответствии с рейтингом, определенным при расчете баллов.</a:t>
            </a:r>
            <a:endParaRPr sz="180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4.13. Кандидаты на должность «спортсмен-инструктор», включенные в резервный список, имеют право назначения на указанную должность при появлении вакантных мест.</a:t>
            </a:r>
            <a:endParaRPr sz="1800"/>
          </a:p>
          <a:p>
            <a:pPr marL="0" indent="0"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800"/>
          </a:p>
        </p:txBody>
      </p:sp>
      <p:pic>
        <p:nvPicPr>
          <p:cNvPr id="1659677799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960353" y="185028"/>
            <a:ext cx="957591" cy="50624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Воздушный поток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1576</TotalTime>
  <Words>3480</Words>
  <Application>Microsoft Office PowerPoint</Application>
  <DocSecurity>0</DocSecurity>
  <PresentationFormat>Экран (16:9)</PresentationFormat>
  <Paragraphs>1717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Trebuchet MS</vt:lpstr>
      <vt:lpstr>Times New Roman</vt:lpstr>
      <vt:lpstr>Wingdings 3</vt:lpstr>
      <vt:lpstr>Corbel</vt:lpstr>
      <vt:lpstr>Wingdings</vt:lpstr>
      <vt:lpstr>Liberation Sans</vt:lpstr>
      <vt:lpstr>Начальная</vt:lpstr>
      <vt:lpstr>Отбор кандидатов на должность «спортсмен-инструктор» в ГКБУ «ЦСП Пермского края» на 2026 год</vt:lpstr>
      <vt:lpstr>Презентация PowerPoint</vt:lpstr>
      <vt:lpstr>п.2 Требования к кандидатам на должность «спортсмен-инструктор»</vt:lpstr>
      <vt:lpstr>п.2 Требования к кандидатам на должность «спортсмен-инструктор»</vt:lpstr>
      <vt:lpstr>п.3 Порядок проведения конкурсного отбора кандидатов  на должность «спортсмен-инструктор»</vt:lpstr>
      <vt:lpstr>п.3 Порядок проведения конкурсного отбора кандидатов  на должность «спортсмен-инструктор»</vt:lpstr>
      <vt:lpstr>п.3 Порядок проведения конкурсного отбора кандидатов  на должность «спортсмен-инструктор»</vt:lpstr>
      <vt:lpstr>п.3 Порядок проведения конкурсного отбора кандидатов  на должность «спортсмен-инструктор»</vt:lpstr>
      <vt:lpstr>п.4 Порядок назначения на должность  «спортсмен-инструктор»</vt:lpstr>
      <vt:lpstr>Результаты выступления на официальных спортивных соревнованиях (оценки показателя в баллах)</vt:lpstr>
      <vt:lpstr>Олимпийские виды спорта (базовые виды, олимпийская дисциплина)</vt:lpstr>
      <vt:lpstr>Олимпийские виды спорта (базовые виды, олимпийская дисциплина)</vt:lpstr>
      <vt:lpstr>Неолимпийские виды спорта (базовые виды)</vt:lpstr>
      <vt:lpstr>Олимпийские виды спорта (базовые виды,  неолимпийская дисциплина)</vt:lpstr>
      <vt:lpstr>Олимпийские виды спорта (не базовые виды, олимпийская дисциплина )</vt:lpstr>
      <vt:lpstr>Олимпийские виды спорта (не базовые виды,  неолимпийская дисциплина)</vt:lpstr>
      <vt:lpstr>Неолимпийские виды спорта (не базовые виды)</vt:lpstr>
      <vt:lpstr>Коэффициенты к балловой системе</vt:lpstr>
      <vt:lpstr>Базовые виды спорта Пермского края, утвержденные приказом Минспорта России от 8 октября 2024 г. № 996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развития КГБУ «Центр спортивной подготовки»</dc:title>
  <dc:creator>LyaminDY</dc:creator>
  <cp:lastModifiedBy>ZinovevaTA</cp:lastModifiedBy>
  <cp:revision>216</cp:revision>
  <dcterms:created xsi:type="dcterms:W3CDTF">2021-03-01T05:43:32Z</dcterms:created>
  <dcterms:modified xsi:type="dcterms:W3CDTF">2025-09-10T07:25:33Z</dcterms:modified>
  <dc:identifier/>
  <dc:language/>
  <cp:version/>
</cp:coreProperties>
</file>